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直販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27期</c:v>
                </c:pt>
                <c:pt idx="1">
                  <c:v>28期</c:v>
                </c:pt>
                <c:pt idx="2">
                  <c:v>29期</c:v>
                </c:pt>
                <c:pt idx="3">
                  <c:v>30期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130</c:v>
                </c:pt>
                <c:pt idx="1">
                  <c:v>120</c:v>
                </c:pt>
                <c:pt idx="2">
                  <c:v>115</c:v>
                </c:pt>
                <c:pt idx="3">
                  <c:v>120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代理店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27期</c:v>
                </c:pt>
                <c:pt idx="1">
                  <c:v>28期</c:v>
                </c:pt>
                <c:pt idx="2">
                  <c:v>29期</c:v>
                </c:pt>
                <c:pt idx="3">
                  <c:v>30期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80</c:v>
                </c:pt>
                <c:pt idx="1">
                  <c:v>75</c:v>
                </c:pt>
                <c:pt idx="2">
                  <c:v>60</c:v>
                </c:pt>
                <c:pt idx="3">
                  <c:v>77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ネット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27期</c:v>
                </c:pt>
                <c:pt idx="1">
                  <c:v>28期</c:v>
                </c:pt>
                <c:pt idx="2">
                  <c:v>29期</c:v>
                </c:pt>
                <c:pt idx="3">
                  <c:v>30期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868800"/>
        <c:axId val="29870336"/>
      </c:lineChart>
      <c:catAx>
        <c:axId val="29868800"/>
        <c:scaling>
          <c:orientation val="minMax"/>
        </c:scaling>
        <c:delete val="0"/>
        <c:axPos val="b"/>
        <c:majorTickMark val="out"/>
        <c:minorTickMark val="none"/>
        <c:tickLblPos val="nextTo"/>
        <c:crossAx val="29870336"/>
        <c:crosses val="autoZero"/>
        <c:auto val="1"/>
        <c:lblAlgn val="ctr"/>
        <c:lblOffset val="100"/>
        <c:noMultiLvlLbl val="0"/>
      </c:catAx>
      <c:valAx>
        <c:axId val="29870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868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661852-61B3-4B2C-B28B-84FF6CDA23C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B846A2FD-5395-48E4-BF05-40A09D9C9C09}">
      <dgm:prSet phldrT="[テキスト]"/>
      <dgm:spPr/>
      <dgm:t>
        <a:bodyPr/>
        <a:lstStyle/>
        <a:p>
          <a:r>
            <a:rPr kumimoji="1" lang="ja-JP" altLang="en-US" dirty="0" smtClean="0"/>
            <a:t>直営販売部</a:t>
          </a:r>
          <a:endParaRPr kumimoji="1" lang="ja-JP" altLang="en-US" dirty="0"/>
        </a:p>
      </dgm:t>
    </dgm:pt>
    <dgm:pt modelId="{FD1B3F10-DDBA-4307-BB1B-7D5D59E3C9E3}" type="parTrans" cxnId="{07F153E4-FB56-4226-896A-C7E0F63730EA}">
      <dgm:prSet/>
      <dgm:spPr/>
      <dgm:t>
        <a:bodyPr/>
        <a:lstStyle/>
        <a:p>
          <a:endParaRPr kumimoji="1" lang="ja-JP" altLang="en-US"/>
        </a:p>
      </dgm:t>
    </dgm:pt>
    <dgm:pt modelId="{FBB5C198-15DE-48F4-881A-821E2D3A2751}" type="sibTrans" cxnId="{07F153E4-FB56-4226-896A-C7E0F63730EA}">
      <dgm:prSet/>
      <dgm:spPr/>
      <dgm:t>
        <a:bodyPr/>
        <a:lstStyle/>
        <a:p>
          <a:endParaRPr kumimoji="1" lang="ja-JP" altLang="en-US"/>
        </a:p>
      </dgm:t>
    </dgm:pt>
    <dgm:pt modelId="{5DC371CC-56BD-43C5-B90F-140868D17463}">
      <dgm:prSet phldrT="[テキスト]"/>
      <dgm:spPr/>
      <dgm:t>
        <a:bodyPr/>
        <a:lstStyle/>
        <a:p>
          <a:r>
            <a:rPr kumimoji="1" lang="ja-JP" altLang="en-US" dirty="0" smtClean="0"/>
            <a:t>代理店販売部</a:t>
          </a:r>
          <a:endParaRPr kumimoji="1" lang="ja-JP" altLang="en-US" dirty="0"/>
        </a:p>
      </dgm:t>
    </dgm:pt>
    <dgm:pt modelId="{B1B08736-4C63-49DD-BAE3-45363A249E00}" type="parTrans" cxnId="{76D20E1E-CF6F-4D53-BBBA-D4005CAF119D}">
      <dgm:prSet/>
      <dgm:spPr/>
      <dgm:t>
        <a:bodyPr/>
        <a:lstStyle/>
        <a:p>
          <a:endParaRPr kumimoji="1" lang="ja-JP" altLang="en-US"/>
        </a:p>
      </dgm:t>
    </dgm:pt>
    <dgm:pt modelId="{0E003FB4-3F70-49C4-98E0-D8DB26240F83}" type="sibTrans" cxnId="{76D20E1E-CF6F-4D53-BBBA-D4005CAF119D}">
      <dgm:prSet/>
      <dgm:spPr/>
      <dgm:t>
        <a:bodyPr/>
        <a:lstStyle/>
        <a:p>
          <a:endParaRPr kumimoji="1" lang="ja-JP" altLang="en-US"/>
        </a:p>
      </dgm:t>
    </dgm:pt>
    <dgm:pt modelId="{F8975050-3611-43B5-9A39-F320D329CE93}">
      <dgm:prSet phldrT="[テキスト]"/>
      <dgm:spPr/>
      <dgm:t>
        <a:bodyPr/>
        <a:lstStyle/>
        <a:p>
          <a:r>
            <a:rPr kumimoji="1" lang="ja-JP" altLang="en-US" dirty="0" smtClean="0"/>
            <a:t>ネット販売部</a:t>
          </a:r>
          <a:endParaRPr kumimoji="1" lang="ja-JP" altLang="en-US" dirty="0"/>
        </a:p>
      </dgm:t>
    </dgm:pt>
    <dgm:pt modelId="{423A9021-76A0-47C3-BB91-EC7BCC2E4C17}" type="parTrans" cxnId="{0AC75378-C7A0-4FFA-8303-C2F337DD96D4}">
      <dgm:prSet/>
      <dgm:spPr/>
      <dgm:t>
        <a:bodyPr/>
        <a:lstStyle/>
        <a:p>
          <a:endParaRPr kumimoji="1" lang="ja-JP" altLang="en-US"/>
        </a:p>
      </dgm:t>
    </dgm:pt>
    <dgm:pt modelId="{B01078DD-0965-4C7C-8DE6-82F04C06CA7D}" type="sibTrans" cxnId="{0AC75378-C7A0-4FFA-8303-C2F337DD96D4}">
      <dgm:prSet/>
      <dgm:spPr/>
      <dgm:t>
        <a:bodyPr/>
        <a:lstStyle/>
        <a:p>
          <a:endParaRPr kumimoji="1" lang="ja-JP" altLang="en-US"/>
        </a:p>
      </dgm:t>
    </dgm:pt>
    <dgm:pt modelId="{D74C74FC-03DA-4758-87E5-3FB9F2188DAB}" type="pres">
      <dgm:prSet presAssocID="{05661852-61B3-4B2C-B28B-84FF6CDA23C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630131B-477C-4816-8084-944CD5CD7E03}" type="pres">
      <dgm:prSet presAssocID="{B846A2FD-5395-48E4-BF05-40A09D9C9C09}" presName="node" presStyleLbl="node1" presStyleIdx="0" presStyleCnt="3" custLinFactNeighborX="-189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2B4C76-86D7-4D3A-811E-614F1418FB85}" type="pres">
      <dgm:prSet presAssocID="{FBB5C198-15DE-48F4-881A-821E2D3A2751}" presName="sibTrans" presStyleCnt="0"/>
      <dgm:spPr/>
    </dgm:pt>
    <dgm:pt modelId="{61236678-ABC0-4F95-BE4F-50F9F0A55F47}" type="pres">
      <dgm:prSet presAssocID="{5DC371CC-56BD-43C5-B90F-140868D1746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A785514-3FC8-47D7-B786-DD5935DFEEC4}" type="pres">
      <dgm:prSet presAssocID="{0E003FB4-3F70-49C4-98E0-D8DB26240F83}" presName="sibTrans" presStyleCnt="0"/>
      <dgm:spPr/>
    </dgm:pt>
    <dgm:pt modelId="{9EA69ADF-7F38-4F3E-A0E2-846C85565614}" type="pres">
      <dgm:prSet presAssocID="{F8975050-3611-43B5-9A39-F320D329CE9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6D20E1E-CF6F-4D53-BBBA-D4005CAF119D}" srcId="{05661852-61B3-4B2C-B28B-84FF6CDA23C9}" destId="{5DC371CC-56BD-43C5-B90F-140868D17463}" srcOrd="1" destOrd="0" parTransId="{B1B08736-4C63-49DD-BAE3-45363A249E00}" sibTransId="{0E003FB4-3F70-49C4-98E0-D8DB26240F83}"/>
    <dgm:cxn modelId="{444DD427-AEB5-4BB7-A34A-1ACDF762B897}" type="presOf" srcId="{5DC371CC-56BD-43C5-B90F-140868D17463}" destId="{61236678-ABC0-4F95-BE4F-50F9F0A55F47}" srcOrd="0" destOrd="0" presId="urn:microsoft.com/office/officeart/2005/8/layout/default"/>
    <dgm:cxn modelId="{07F153E4-FB56-4226-896A-C7E0F63730EA}" srcId="{05661852-61B3-4B2C-B28B-84FF6CDA23C9}" destId="{B846A2FD-5395-48E4-BF05-40A09D9C9C09}" srcOrd="0" destOrd="0" parTransId="{FD1B3F10-DDBA-4307-BB1B-7D5D59E3C9E3}" sibTransId="{FBB5C198-15DE-48F4-881A-821E2D3A2751}"/>
    <dgm:cxn modelId="{0AC75378-C7A0-4FFA-8303-C2F337DD96D4}" srcId="{05661852-61B3-4B2C-B28B-84FF6CDA23C9}" destId="{F8975050-3611-43B5-9A39-F320D329CE93}" srcOrd="2" destOrd="0" parTransId="{423A9021-76A0-47C3-BB91-EC7BCC2E4C17}" sibTransId="{B01078DD-0965-4C7C-8DE6-82F04C06CA7D}"/>
    <dgm:cxn modelId="{14B787EE-870E-443A-A842-1B807C9F510C}" type="presOf" srcId="{05661852-61B3-4B2C-B28B-84FF6CDA23C9}" destId="{D74C74FC-03DA-4758-87E5-3FB9F2188DAB}" srcOrd="0" destOrd="0" presId="urn:microsoft.com/office/officeart/2005/8/layout/default"/>
    <dgm:cxn modelId="{FC3B6FAF-7AE1-4D3F-B7B8-AB74E783CB8A}" type="presOf" srcId="{F8975050-3611-43B5-9A39-F320D329CE93}" destId="{9EA69ADF-7F38-4F3E-A0E2-846C85565614}" srcOrd="0" destOrd="0" presId="urn:microsoft.com/office/officeart/2005/8/layout/default"/>
    <dgm:cxn modelId="{EB8573E9-DC19-4FBC-903A-FEC45F96E0A9}" type="presOf" srcId="{B846A2FD-5395-48E4-BF05-40A09D9C9C09}" destId="{F630131B-477C-4816-8084-944CD5CD7E03}" srcOrd="0" destOrd="0" presId="urn:microsoft.com/office/officeart/2005/8/layout/default"/>
    <dgm:cxn modelId="{785F9C67-177A-473A-965A-A5FF0201AEEB}" type="presParOf" srcId="{D74C74FC-03DA-4758-87E5-3FB9F2188DAB}" destId="{F630131B-477C-4816-8084-944CD5CD7E03}" srcOrd="0" destOrd="0" presId="urn:microsoft.com/office/officeart/2005/8/layout/default"/>
    <dgm:cxn modelId="{597AA2EF-A740-4D2C-A65B-B03A2765B445}" type="presParOf" srcId="{D74C74FC-03DA-4758-87E5-3FB9F2188DAB}" destId="{8F2B4C76-86D7-4D3A-811E-614F1418FB85}" srcOrd="1" destOrd="0" presId="urn:microsoft.com/office/officeart/2005/8/layout/default"/>
    <dgm:cxn modelId="{39D3D0A5-B4F2-46B4-9FCC-3F2EAC7D1075}" type="presParOf" srcId="{D74C74FC-03DA-4758-87E5-3FB9F2188DAB}" destId="{61236678-ABC0-4F95-BE4F-50F9F0A55F47}" srcOrd="2" destOrd="0" presId="urn:microsoft.com/office/officeart/2005/8/layout/default"/>
    <dgm:cxn modelId="{EF042CFD-C37A-44D5-B342-70C35D9A5C60}" type="presParOf" srcId="{D74C74FC-03DA-4758-87E5-3FB9F2188DAB}" destId="{5A785514-3FC8-47D7-B786-DD5935DFEEC4}" srcOrd="3" destOrd="0" presId="urn:microsoft.com/office/officeart/2005/8/layout/default"/>
    <dgm:cxn modelId="{B2B92701-5468-4C08-9B77-3326CB78F680}" type="presParOf" srcId="{D74C74FC-03DA-4758-87E5-3FB9F2188DAB}" destId="{9EA69ADF-7F38-4F3E-A0E2-846C8556561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0131B-477C-4816-8084-944CD5CD7E03}">
      <dsp:nvSpPr>
        <dsp:cNvPr id="0" name=""/>
        <dsp:cNvSpPr/>
      </dsp:nvSpPr>
      <dsp:spPr>
        <a:xfrm>
          <a:off x="0" y="540303"/>
          <a:ext cx="1819888" cy="1091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 smtClean="0"/>
            <a:t>直営販売部</a:t>
          </a:r>
          <a:endParaRPr kumimoji="1" lang="ja-JP" altLang="en-US" sz="2900" kern="1200" dirty="0"/>
        </a:p>
      </dsp:txBody>
      <dsp:txXfrm>
        <a:off x="0" y="540303"/>
        <a:ext cx="1819888" cy="1091933"/>
      </dsp:txXfrm>
    </dsp:sp>
    <dsp:sp modelId="{61236678-ABC0-4F95-BE4F-50F9F0A55F47}">
      <dsp:nvSpPr>
        <dsp:cNvPr id="0" name=""/>
        <dsp:cNvSpPr/>
      </dsp:nvSpPr>
      <dsp:spPr>
        <a:xfrm>
          <a:off x="2002344" y="540303"/>
          <a:ext cx="1819888" cy="1091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 smtClean="0"/>
            <a:t>代理店販売部</a:t>
          </a:r>
          <a:endParaRPr kumimoji="1" lang="ja-JP" altLang="en-US" sz="2900" kern="1200" dirty="0"/>
        </a:p>
      </dsp:txBody>
      <dsp:txXfrm>
        <a:off x="2002344" y="540303"/>
        <a:ext cx="1819888" cy="1091933"/>
      </dsp:txXfrm>
    </dsp:sp>
    <dsp:sp modelId="{9EA69ADF-7F38-4F3E-A0E2-846C85565614}">
      <dsp:nvSpPr>
        <dsp:cNvPr id="0" name=""/>
        <dsp:cNvSpPr/>
      </dsp:nvSpPr>
      <dsp:spPr>
        <a:xfrm>
          <a:off x="1001405" y="1814225"/>
          <a:ext cx="1819888" cy="1091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 smtClean="0"/>
            <a:t>ネット販売部</a:t>
          </a:r>
          <a:endParaRPr kumimoji="1" lang="ja-JP" altLang="en-US" sz="2900" kern="1200" dirty="0"/>
        </a:p>
      </dsp:txBody>
      <dsp:txXfrm>
        <a:off x="1001405" y="1814225"/>
        <a:ext cx="1819888" cy="1091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08721-7DCC-4749-91C7-3BFEFAA9CAF0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EF294-8BC6-4131-984B-365F23974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01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F294-8BC6-4131-984B-365F2397432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00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F294-8BC6-4131-984B-365F2397432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6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F294-8BC6-4131-984B-365F2397432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869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F294-8BC6-4131-984B-365F2397432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343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F294-8BC6-4131-984B-365F2397432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350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F294-8BC6-4131-984B-365F2397432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115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		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F294-8BC6-4131-984B-365F2397432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1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C456-74ED-423E-BB2D-13575AA85F79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C456-74ED-423E-BB2D-13575AA85F79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C456-74ED-423E-BB2D-13575AA85F79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C456-74ED-423E-BB2D-13575AA85F79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C456-74ED-423E-BB2D-13575AA85F79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C456-74ED-423E-BB2D-13575AA85F79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C456-74ED-423E-BB2D-13575AA85F79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C456-74ED-423E-BB2D-13575AA85F79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C456-74ED-423E-BB2D-13575AA85F79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C456-74ED-423E-BB2D-13575AA85F79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C456-74ED-423E-BB2D-13575AA85F79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4CC456-74ED-423E-BB2D-13575AA85F79}" type="datetimeFigureOut">
              <a:rPr kumimoji="1" lang="ja-JP" altLang="en-US" smtClean="0"/>
              <a:t>2012/3/4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1600200"/>
            <a:ext cx="7772400" cy="1780108"/>
          </a:xfrm>
        </p:spPr>
        <p:txBody>
          <a:bodyPr/>
          <a:lstStyle/>
          <a:p>
            <a:r>
              <a:rPr kumimoji="1" lang="ja-JP" altLang="en-US" dirty="0" smtClean="0"/>
              <a:t>第３０期事業計画書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株式会社　山中商事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7296409"/>
      </p:ext>
    </p:extLst>
  </p:cSld>
  <p:clrMapOvr>
    <a:masterClrMapping/>
  </p:clrMapOvr>
  <p:transition spd="slow">
    <p:wip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72067" y="2714608"/>
            <a:ext cx="7408333" cy="3450696"/>
          </a:xfrm>
        </p:spPr>
        <p:txBody>
          <a:bodyPr/>
          <a:lstStyle/>
          <a:p>
            <a:r>
              <a:rPr lang="ja-JP" altLang="en-US" dirty="0" smtClean="0"/>
              <a:t>当期</a:t>
            </a:r>
            <a:r>
              <a:rPr lang="ja-JP" altLang="en-US" dirty="0"/>
              <a:t>売上目標　</a:t>
            </a:r>
            <a:r>
              <a:rPr lang="ja-JP" altLang="en-US" dirty="0" smtClean="0"/>
              <a:t>２７０億円</a:t>
            </a:r>
            <a:endParaRPr lang="en-US" altLang="ja-JP" dirty="0"/>
          </a:p>
          <a:p>
            <a:r>
              <a:rPr lang="ja-JP" altLang="en-US" dirty="0" smtClean="0"/>
              <a:t>当期利益</a:t>
            </a:r>
            <a:r>
              <a:rPr lang="ja-JP" altLang="en-US" dirty="0"/>
              <a:t>　</a:t>
            </a:r>
            <a:r>
              <a:rPr lang="ja-JP" altLang="en-US" dirty="0" smtClean="0"/>
              <a:t>２２７百万円</a:t>
            </a:r>
            <a:endParaRPr lang="en-US" altLang="ja-JP" dirty="0"/>
          </a:p>
          <a:p>
            <a:r>
              <a:rPr lang="ja-JP" altLang="en-US" dirty="0" smtClean="0"/>
              <a:t>新規</a:t>
            </a:r>
            <a:r>
              <a:rPr lang="ja-JP" altLang="en-US" dirty="0"/>
              <a:t>商品開発</a:t>
            </a:r>
            <a:endParaRPr lang="en-US" altLang="ja-JP" dirty="0"/>
          </a:p>
          <a:p>
            <a:r>
              <a:rPr lang="ja-JP" altLang="en-US" dirty="0" smtClean="0"/>
              <a:t>インドネシア</a:t>
            </a:r>
            <a:r>
              <a:rPr lang="ja-JP" altLang="en-US" dirty="0"/>
              <a:t>での自社工場設置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第３０期事業目標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245972"/>
      </p:ext>
    </p:extLst>
  </p:cSld>
  <p:clrMapOvr>
    <a:masterClrMapping/>
  </p:clrMapOvr>
  <p:transition spd="slow">
    <p:wip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売上目標達成のために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ネット事業販売強化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n"/>
            </a:pPr>
            <a:r>
              <a:rPr lang="ja-JP" altLang="en-US" dirty="0"/>
              <a:t>売上割合</a:t>
            </a:r>
            <a:r>
              <a:rPr lang="ja-JP" altLang="en-US" dirty="0" smtClean="0"/>
              <a:t>の中でネット販売の割合が年々大きくなってきている事から、ネット販売体制を強化する</a:t>
            </a:r>
            <a:endParaRPr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/>
              <a:t>オリジナル商品の</a:t>
            </a:r>
            <a:r>
              <a:rPr lang="ja-JP" altLang="en-US" dirty="0" smtClean="0"/>
              <a:t>開発</a:t>
            </a:r>
            <a:endParaRPr lang="en-US" altLang="ja-JP" dirty="0" smtClean="0"/>
          </a:p>
          <a:p>
            <a:pPr lvl="1">
              <a:buFont typeface="Wingdings" pitchFamily="2" charset="2"/>
              <a:buChar char="n"/>
            </a:pPr>
            <a:r>
              <a:rPr kumimoji="1" lang="ja-JP" altLang="en-US" dirty="0" smtClean="0"/>
              <a:t>プライベートブランドを新設し、他業者との差別化を図る</a:t>
            </a:r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endParaRPr lang="en-US" altLang="ja-JP" dirty="0"/>
          </a:p>
          <a:p>
            <a:pPr>
              <a:buFont typeface="Wingdings" pitchFamily="2" charset="2"/>
              <a:buChar char="n"/>
            </a:pPr>
            <a:endParaRPr kumimoji="1" lang="en-US" altLang="ja-JP" dirty="0" smtClean="0"/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75859068"/>
              </p:ext>
            </p:extLst>
          </p:nvPr>
        </p:nvGraphicFramePr>
        <p:xfrm>
          <a:off x="4645025" y="2679700"/>
          <a:ext cx="3822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540"/>
                <a:gridCol w="764540"/>
                <a:gridCol w="764540"/>
                <a:gridCol w="764540"/>
                <a:gridCol w="76454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２７期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２８期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２９期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３０期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直販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８５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８０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７７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８０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代理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１４０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１３０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１２６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１３０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ネット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２７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４０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６０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２３０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２３７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２４３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２７０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969928"/>
      </p:ext>
    </p:extLst>
  </p:cSld>
  <p:clrMapOvr>
    <a:masterClrMapping/>
  </p:clrMapOvr>
  <p:transition spd="slow">
    <p:wip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080000" y="720000"/>
            <a:ext cx="6981120" cy="751637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利益目標達成のために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利益額推移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759143" lvl="1" indent="-457200">
              <a:buFont typeface="+mj-lt"/>
              <a:buAutoNum type="arabicPeriod"/>
            </a:pP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利益額はネット販売が年々向上している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759143" lvl="1" indent="-457200">
              <a:buFont typeface="+mj-lt"/>
              <a:buAutoNum type="arabicPeriod"/>
            </a:pP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直販・代理店ともに減少傾向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コスト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管理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759143" lvl="1" indent="-457200">
              <a:buFont typeface="+mj-lt"/>
              <a:buAutoNum type="arabicPeriod"/>
            </a:pPr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部門ごと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にコスト管理を徹底し、費用の圧縮を図る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13169366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79286796"/>
      </p:ext>
    </p:extLst>
  </p:cSld>
  <p:clrMapOvr>
    <a:masterClrMapping/>
  </p:clrMapOvr>
  <p:transition spd="slow">
    <p:wip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販売体制強化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35320169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コンテンツ プレースホルダー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kumimoji="1" lang="ja-JP" altLang="en-US" dirty="0" smtClean="0"/>
              <a:t>ネット販売部新設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従来直営販売部の一部門としてネット販売を実施してきたが、販売拡大を目指し新たな部門として独立させる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0156302"/>
      </p:ext>
    </p:extLst>
  </p:cSld>
  <p:clrMapOvr>
    <a:masterClrMapping/>
  </p:clrMapOvr>
  <p:transition spd="slow">
    <p:wip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新商品開発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プライベートブランドの創設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既存</a:t>
            </a:r>
            <a:r>
              <a:rPr lang="ja-JP" altLang="en-US" dirty="0" smtClean="0"/>
              <a:t>の商品を仕入、販売するだけでは価格を中心に消費者は判断する。独自商品を作る事で差別化を図る。</a:t>
            </a:r>
            <a:endParaRPr lang="en-US" altLang="ja-JP" dirty="0" smtClean="0"/>
          </a:p>
          <a:p>
            <a:r>
              <a:rPr lang="ja-JP" altLang="en-US" dirty="0" smtClean="0"/>
              <a:t>低価格商品の提供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海外工場</a:t>
            </a:r>
            <a:r>
              <a:rPr lang="ja-JP" altLang="en-US" dirty="0"/>
              <a:t>生産に</a:t>
            </a:r>
            <a:r>
              <a:rPr lang="ja-JP" altLang="en-US" dirty="0" smtClean="0"/>
              <a:t>より低価格の商品提供を実現させる。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128698"/>
            <a:ext cx="3822700" cy="2548466"/>
          </a:xfrm>
        </p:spPr>
      </p:pic>
    </p:spTree>
    <p:extLst>
      <p:ext uri="{BB962C8B-B14F-4D97-AF65-F5344CB8AC3E}">
        <p14:creationId xmlns:p14="http://schemas.microsoft.com/office/powerpoint/2010/main" val="3545255315"/>
      </p:ext>
    </p:extLst>
  </p:cSld>
  <p:clrMapOvr>
    <a:masterClrMapping/>
  </p:clrMapOvr>
  <p:transition spd="slow">
    <p:wip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インドネシア工場新設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 smtClean="0"/>
              <a:t>労働力の安定性</a:t>
            </a:r>
            <a:endParaRPr lang="en-US" altLang="ja-JP" dirty="0" smtClean="0"/>
          </a:p>
          <a:p>
            <a:pPr lvl="1"/>
            <a:r>
              <a:rPr lang="ja-JP" altLang="en-US" dirty="0"/>
              <a:t>インドネシア</a:t>
            </a:r>
            <a:r>
              <a:rPr lang="ja-JP" altLang="en-US" dirty="0" smtClean="0"/>
              <a:t>は労働力、賃金が安定している。</a:t>
            </a:r>
            <a:endParaRPr lang="en-US" altLang="ja-JP" dirty="0" smtClean="0"/>
          </a:p>
          <a:p>
            <a:r>
              <a:rPr kumimoji="1" lang="ja-JP" altLang="en-US" dirty="0" smtClean="0"/>
              <a:t>為替</a:t>
            </a:r>
            <a:r>
              <a:rPr kumimoji="1" lang="ja-JP" altLang="en-US" dirty="0"/>
              <a:t>変動</a:t>
            </a:r>
            <a:r>
              <a:rPr kumimoji="1" lang="ja-JP" altLang="en-US" dirty="0" smtClean="0"/>
              <a:t>リスクについて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インドネシアの通貨（ルピア）は比較的安定している</a:t>
            </a:r>
            <a:endParaRPr lang="en-US" altLang="ja-JP" dirty="0" smtClean="0"/>
          </a:p>
          <a:p>
            <a:r>
              <a:rPr kumimoji="1" lang="ja-JP" altLang="en-US" dirty="0"/>
              <a:t>製品</a:t>
            </a:r>
            <a:r>
              <a:rPr kumimoji="1" lang="ja-JP" altLang="en-US" dirty="0" smtClean="0"/>
              <a:t>管理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現地工場</a:t>
            </a:r>
            <a:r>
              <a:rPr lang="ja-JP" altLang="en-US" dirty="0" smtClean="0"/>
              <a:t>に本社社員を派遣し、製品品質の管理を行う</a:t>
            </a:r>
            <a:endParaRPr kumimoji="1" lang="ja-JP" altLang="en-US" dirty="0"/>
          </a:p>
        </p:txBody>
      </p:sp>
      <p:pic>
        <p:nvPicPr>
          <p:cNvPr id="1026" name="Picture 2" descr="C:\Users\Igota\AppData\Local\Microsoft\Windows\Temporary Internet Files\Content.IE5\MQQEMY3A\MC900129138[1].wmf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813480"/>
            <a:ext cx="3822700" cy="320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20740"/>
      </p:ext>
    </p:extLst>
  </p:cSld>
  <p:clrMapOvr>
    <a:masterClrMapping/>
  </p:clrMapOvr>
  <p:transition spd="slow">
    <p:wip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</TotalTime>
  <Words>274</Words>
  <Application>Microsoft Office PowerPoint</Application>
  <PresentationFormat>画面に合わせる (4:3)</PresentationFormat>
  <Paragraphs>68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ウェーブ</vt:lpstr>
      <vt:lpstr>第３０期事業計画書</vt:lpstr>
      <vt:lpstr>第３０期事業目標</vt:lpstr>
      <vt:lpstr>売上目標達成のために</vt:lpstr>
      <vt:lpstr>利益目標達成のために</vt:lpstr>
      <vt:lpstr>販売体制強化</vt:lpstr>
      <vt:lpstr>新商品開発</vt:lpstr>
      <vt:lpstr>インドネシア工場新設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第30期事業計画書</dc:title>
  <dc:creator>Officeキー操作マニュアル制作チーム</dc:creator>
  <cp:lastModifiedBy>kitagami</cp:lastModifiedBy>
  <cp:revision>27</cp:revision>
  <dcterms:created xsi:type="dcterms:W3CDTF">2011-12-02T23:18:28Z</dcterms:created>
  <dcterms:modified xsi:type="dcterms:W3CDTF">2012-03-03T21:24:38Z</dcterms:modified>
</cp:coreProperties>
</file>