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424" autoAdjust="0"/>
  </p:normalViewPr>
  <p:slideViewPr>
    <p:cSldViewPr>
      <p:cViewPr>
        <p:scale>
          <a:sx n="100" d="100"/>
          <a:sy n="100" d="100"/>
        </p:scale>
        <p:origin x="162" y="-6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9181-B417-4BC1-98B1-34AC20AA04F1}">
      <dsp:nvSpPr>
        <dsp:cNvPr id="0" name=""/>
        <dsp:cNvSpPr/>
      </dsp:nvSpPr>
      <dsp:spPr>
        <a:xfrm>
          <a:off x="0" y="33209"/>
          <a:ext cx="3888432" cy="654030"/>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ネット事業販売強化</a:t>
          </a:r>
          <a:endParaRPr lang="ja-JP" sz="2600" b="1" kern="1200" dirty="0"/>
        </a:p>
      </dsp:txBody>
      <dsp:txXfrm>
        <a:off x="31927" y="65136"/>
        <a:ext cx="3824578" cy="590176"/>
      </dsp:txXfrm>
    </dsp:sp>
    <dsp:sp modelId="{86CE2834-AAA2-4ABE-BCC2-98BD58B2404C}">
      <dsp:nvSpPr>
        <dsp:cNvPr id="0" name=""/>
        <dsp:cNvSpPr/>
      </dsp:nvSpPr>
      <dsp:spPr>
        <a:xfrm>
          <a:off x="0" y="687240"/>
          <a:ext cx="388843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売上割合の中でネット販売の割合が年々大きくなってきている事から、ネット販売体制を強化する</a:t>
          </a:r>
          <a:endParaRPr lang="ja-JP" sz="2000" b="0" kern="1200" dirty="0"/>
        </a:p>
      </dsp:txBody>
      <dsp:txXfrm>
        <a:off x="0" y="687240"/>
        <a:ext cx="3888432" cy="1264770"/>
      </dsp:txXfrm>
    </dsp:sp>
    <dsp:sp modelId="{F2B211E9-FC61-4702-B48B-A8F465E00F4C}">
      <dsp:nvSpPr>
        <dsp:cNvPr id="0" name=""/>
        <dsp:cNvSpPr/>
      </dsp:nvSpPr>
      <dsp:spPr>
        <a:xfrm>
          <a:off x="0" y="1952010"/>
          <a:ext cx="3888432" cy="654030"/>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オリジナル商品の開発</a:t>
          </a:r>
          <a:endParaRPr lang="ja-JP" sz="2600" b="1" kern="1200" dirty="0"/>
        </a:p>
      </dsp:txBody>
      <dsp:txXfrm>
        <a:off x="31927" y="1983937"/>
        <a:ext cx="3824578" cy="590176"/>
      </dsp:txXfrm>
    </dsp:sp>
    <dsp:sp modelId="{A17DA56E-3042-4108-8370-63D38BD621FD}">
      <dsp:nvSpPr>
        <dsp:cNvPr id="0" name=""/>
        <dsp:cNvSpPr/>
      </dsp:nvSpPr>
      <dsp:spPr>
        <a:xfrm>
          <a:off x="0" y="2606040"/>
          <a:ext cx="388843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プライベートブランドを新設し、他業者との差別化を図る</a:t>
          </a:r>
          <a:endParaRPr lang="ja-JP" sz="2000" b="0" kern="1200" dirty="0"/>
        </a:p>
      </dsp:txBody>
      <dsp:txXfrm>
        <a:off x="0" y="2606040"/>
        <a:ext cx="388843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BCB7-0851-43E6-BFA3-C608727731C7}">
      <dsp:nvSpPr>
        <dsp:cNvPr id="0" name=""/>
        <dsp:cNvSpPr/>
      </dsp:nvSpPr>
      <dsp:spPr>
        <a:xfrm>
          <a:off x="0" y="178346"/>
          <a:ext cx="7200392" cy="779805"/>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利益額推移</a:t>
          </a:r>
          <a:endParaRPr lang="ja-JP" sz="3100" b="1" kern="1200" dirty="0"/>
        </a:p>
      </dsp:txBody>
      <dsp:txXfrm>
        <a:off x="38067" y="216413"/>
        <a:ext cx="7124258" cy="703671"/>
      </dsp:txXfrm>
    </dsp:sp>
    <dsp:sp modelId="{025AB44E-6221-4711-88A5-23F7D849A084}">
      <dsp:nvSpPr>
        <dsp:cNvPr id="0" name=""/>
        <dsp:cNvSpPr/>
      </dsp:nvSpPr>
      <dsp:spPr>
        <a:xfrm>
          <a:off x="0" y="958151"/>
          <a:ext cx="7200392"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1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b="0" kern="1200" dirty="0" smtClean="0"/>
            <a:t>利益額はネット販売が年々向上している</a:t>
          </a:r>
          <a:endParaRPr lang="ja-JP" sz="2400" b="0" kern="1200" dirty="0"/>
        </a:p>
        <a:p>
          <a:pPr marL="228600" lvl="1" indent="-228600" algn="l" defTabSz="1066800" rtl="0">
            <a:lnSpc>
              <a:spcPct val="90000"/>
            </a:lnSpc>
            <a:spcBef>
              <a:spcPct val="0"/>
            </a:spcBef>
            <a:spcAft>
              <a:spcPct val="20000"/>
            </a:spcAft>
            <a:buChar char="••"/>
          </a:pPr>
          <a:r>
            <a:rPr kumimoji="1" lang="ja-JP" sz="2400" b="0" kern="1200" dirty="0" smtClean="0"/>
            <a:t>直販・代理店ともに減少傾向</a:t>
          </a:r>
          <a:endParaRPr lang="ja-JP" sz="2400" b="0" kern="1200" dirty="0"/>
        </a:p>
      </dsp:txBody>
      <dsp:txXfrm>
        <a:off x="0" y="958151"/>
        <a:ext cx="7200392" cy="882337"/>
      </dsp:txXfrm>
    </dsp:sp>
    <dsp:sp modelId="{7CA856A8-F857-484F-A1B6-0EF2BEBC9023}">
      <dsp:nvSpPr>
        <dsp:cNvPr id="0" name=""/>
        <dsp:cNvSpPr/>
      </dsp:nvSpPr>
      <dsp:spPr>
        <a:xfrm>
          <a:off x="0" y="1840488"/>
          <a:ext cx="7200392" cy="779805"/>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コスト管理</a:t>
          </a:r>
          <a:endParaRPr lang="ja-JP" sz="3100" b="1" kern="1200" dirty="0"/>
        </a:p>
      </dsp:txBody>
      <dsp:txXfrm>
        <a:off x="38067" y="1878555"/>
        <a:ext cx="7124258" cy="703671"/>
      </dsp:txXfrm>
    </dsp:sp>
    <dsp:sp modelId="{A87D5913-6A32-48FD-9C6E-DEF93F16B77A}">
      <dsp:nvSpPr>
        <dsp:cNvPr id="0" name=""/>
        <dsp:cNvSpPr/>
      </dsp:nvSpPr>
      <dsp:spPr>
        <a:xfrm>
          <a:off x="0" y="2620293"/>
          <a:ext cx="720039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1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kern="1200" dirty="0" smtClean="0"/>
            <a:t>部門ごとにコスト管理を徹底し、費用の圧縮を図る</a:t>
          </a:r>
          <a:endParaRPr lang="ja-JP" sz="2400" kern="1200" dirty="0"/>
        </a:p>
      </dsp:txBody>
      <dsp:txXfrm>
        <a:off x="0" y="2620293"/>
        <a:ext cx="7200392" cy="51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1540796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コンテンツ プレースホルダー 9"/>
          <p:cNvGraphicFramePr>
            <a:graphicFrameLocks/>
          </p:cNvGraphicFramePr>
          <p:nvPr>
            <p:extLst>
              <p:ext uri="{D42A27DB-BD31-4B8C-83A1-F6EECF244321}">
                <p14:modId xmlns:p14="http://schemas.microsoft.com/office/powerpoint/2010/main" val="3334110225"/>
              </p:ext>
            </p:extLst>
          </p:nvPr>
        </p:nvGraphicFramePr>
        <p:xfrm>
          <a:off x="4932041" y="2924944"/>
          <a:ext cx="3312370" cy="2592290"/>
        </p:xfrm>
        <a:graphic>
          <a:graphicData uri="http://schemas.openxmlformats.org/drawingml/2006/table">
            <a:tbl>
              <a:tblPr firstRow="1">
                <a:tableStyleId>{21E4AEA4-8DFA-4A89-87EB-49C32662AFE0}</a:tableStyleId>
              </a:tblPr>
              <a:tblGrid>
                <a:gridCol w="662474"/>
                <a:gridCol w="662474"/>
                <a:gridCol w="662474"/>
                <a:gridCol w="662474"/>
                <a:gridCol w="662474"/>
              </a:tblGrid>
              <a:tr h="518458">
                <a:tc>
                  <a:txBody>
                    <a:bodyPr/>
                    <a:lstStyle/>
                    <a:p>
                      <a:endParaRPr kumimoji="1" lang="ja-JP" altLang="en-US" dirty="0"/>
                    </a:p>
                  </a:txBody>
                  <a:tcPr marL="79821" marR="79821"/>
                </a:tc>
                <a:tc>
                  <a:txBody>
                    <a:bodyPr/>
                    <a:lstStyle/>
                    <a:p>
                      <a:r>
                        <a:rPr kumimoji="1" lang="en-US" altLang="ja-JP" dirty="0" smtClean="0"/>
                        <a:t>14</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15</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16</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17</a:t>
                      </a:r>
                      <a:r>
                        <a:rPr kumimoji="1" lang="ja-JP" altLang="en-US" dirty="0" smtClean="0"/>
                        <a:t>期</a:t>
                      </a:r>
                      <a:endParaRPr kumimoji="1" lang="ja-JP" altLang="en-US" dirty="0">
                        <a:latin typeface="+mn-ea"/>
                        <a:ea typeface="+mn-ea"/>
                      </a:endParaRPr>
                    </a:p>
                  </a:txBody>
                  <a:tcPr marL="79821" marR="79821"/>
                </a:tc>
              </a:tr>
              <a:tr h="518458">
                <a:tc>
                  <a:txBody>
                    <a:bodyPr/>
                    <a:lstStyle/>
                    <a:p>
                      <a:r>
                        <a:rPr kumimoji="1" lang="ja-JP" altLang="en-US" sz="1600" dirty="0" smtClean="0"/>
                        <a:t>直販</a:t>
                      </a:r>
                      <a:endParaRPr kumimoji="1" lang="ja-JP" altLang="en-US" sz="1600" dirty="0"/>
                    </a:p>
                  </a:txBody>
                  <a:tcPr marL="79821" marR="79821"/>
                </a:tc>
                <a:tc>
                  <a:txBody>
                    <a:bodyPr/>
                    <a:lstStyle/>
                    <a:p>
                      <a:pPr algn="r"/>
                      <a:r>
                        <a:rPr kumimoji="1" lang="ja-JP" altLang="en-US" dirty="0" smtClean="0"/>
                        <a:t>８５</a:t>
                      </a:r>
                      <a:endParaRPr kumimoji="1" lang="ja-JP" altLang="en-US" dirty="0"/>
                    </a:p>
                  </a:txBody>
                  <a:tcPr marL="79821" marR="79821"/>
                </a:tc>
                <a:tc>
                  <a:txBody>
                    <a:bodyPr/>
                    <a:lstStyle/>
                    <a:p>
                      <a:pPr algn="r"/>
                      <a:r>
                        <a:rPr kumimoji="1" lang="ja-JP" altLang="en-US" dirty="0" smtClean="0"/>
                        <a:t>８０</a:t>
                      </a:r>
                      <a:endParaRPr kumimoji="1" lang="ja-JP" altLang="en-US" dirty="0"/>
                    </a:p>
                  </a:txBody>
                  <a:tcPr marL="79821" marR="79821"/>
                </a:tc>
                <a:tc>
                  <a:txBody>
                    <a:bodyPr/>
                    <a:lstStyle/>
                    <a:p>
                      <a:pPr algn="r"/>
                      <a:r>
                        <a:rPr kumimoji="1" lang="ja-JP" altLang="en-US" dirty="0" smtClean="0"/>
                        <a:t>７７</a:t>
                      </a:r>
                      <a:endParaRPr kumimoji="1" lang="ja-JP" altLang="en-US" dirty="0"/>
                    </a:p>
                  </a:txBody>
                  <a:tcPr marL="79821" marR="79821"/>
                </a:tc>
                <a:tc>
                  <a:txBody>
                    <a:bodyPr/>
                    <a:lstStyle/>
                    <a:p>
                      <a:pPr algn="r"/>
                      <a:r>
                        <a:rPr kumimoji="1" lang="ja-JP" altLang="en-US" dirty="0" smtClean="0"/>
                        <a:t>８０</a:t>
                      </a:r>
                      <a:endParaRPr kumimoji="1" lang="ja-JP" altLang="en-US" dirty="0"/>
                    </a:p>
                  </a:txBody>
                  <a:tcPr marL="79821" marR="79821"/>
                </a:tc>
              </a:tr>
              <a:tr h="518458">
                <a:tc>
                  <a:txBody>
                    <a:bodyPr/>
                    <a:lstStyle/>
                    <a:p>
                      <a:r>
                        <a:rPr kumimoji="1" lang="ja-JP" altLang="en-US" sz="1600" dirty="0" smtClean="0"/>
                        <a:t>代理</a:t>
                      </a:r>
                      <a:endParaRPr kumimoji="1" lang="ja-JP" altLang="en-US" sz="1600" dirty="0"/>
                    </a:p>
                  </a:txBody>
                  <a:tcPr marL="79821" marR="79821"/>
                </a:tc>
                <a:tc>
                  <a:txBody>
                    <a:bodyPr/>
                    <a:lstStyle/>
                    <a:p>
                      <a:pPr algn="r"/>
                      <a:r>
                        <a:rPr kumimoji="1" lang="ja-JP" altLang="en-US" dirty="0" smtClean="0"/>
                        <a:t>１４０</a:t>
                      </a:r>
                      <a:endParaRPr kumimoji="1" lang="ja-JP" altLang="en-US" dirty="0"/>
                    </a:p>
                  </a:txBody>
                  <a:tcPr marL="79821" marR="79821"/>
                </a:tc>
                <a:tc>
                  <a:txBody>
                    <a:bodyPr/>
                    <a:lstStyle/>
                    <a:p>
                      <a:pPr algn="r"/>
                      <a:r>
                        <a:rPr kumimoji="1" lang="ja-JP" altLang="en-US" dirty="0" smtClean="0"/>
                        <a:t>１３０</a:t>
                      </a:r>
                      <a:endParaRPr kumimoji="1" lang="ja-JP" altLang="en-US" dirty="0"/>
                    </a:p>
                  </a:txBody>
                  <a:tcPr marL="79821" marR="79821"/>
                </a:tc>
                <a:tc>
                  <a:txBody>
                    <a:bodyPr/>
                    <a:lstStyle/>
                    <a:p>
                      <a:pPr algn="r"/>
                      <a:r>
                        <a:rPr kumimoji="1" lang="ja-JP" altLang="en-US" dirty="0" smtClean="0"/>
                        <a:t>１２６</a:t>
                      </a:r>
                      <a:endParaRPr kumimoji="1" lang="ja-JP" altLang="en-US" dirty="0"/>
                    </a:p>
                  </a:txBody>
                  <a:tcPr marL="79821" marR="79821"/>
                </a:tc>
                <a:tc>
                  <a:txBody>
                    <a:bodyPr/>
                    <a:lstStyle/>
                    <a:p>
                      <a:pPr algn="r"/>
                      <a:r>
                        <a:rPr kumimoji="1" lang="ja-JP" altLang="en-US" dirty="0" smtClean="0"/>
                        <a:t>１３０</a:t>
                      </a:r>
                      <a:endParaRPr kumimoji="1" lang="ja-JP" altLang="en-US" dirty="0"/>
                    </a:p>
                  </a:txBody>
                  <a:tcPr marL="79821" marR="79821"/>
                </a:tc>
              </a:tr>
              <a:tr h="518458">
                <a:tc>
                  <a:txBody>
                    <a:bodyPr/>
                    <a:lstStyle/>
                    <a:p>
                      <a:r>
                        <a:rPr kumimoji="1" lang="ja-JP" altLang="en-US" sz="1600" dirty="0" smtClean="0"/>
                        <a:t>ネット</a:t>
                      </a:r>
                      <a:endParaRPr kumimoji="1" lang="ja-JP" altLang="en-US" sz="1600" dirty="0"/>
                    </a:p>
                  </a:txBody>
                  <a:tcPr marL="79821" marR="79821"/>
                </a:tc>
                <a:tc>
                  <a:txBody>
                    <a:bodyPr/>
                    <a:lstStyle/>
                    <a:p>
                      <a:pPr algn="r"/>
                      <a:r>
                        <a:rPr kumimoji="1" lang="ja-JP" altLang="en-US" dirty="0" smtClean="0"/>
                        <a:t>５</a:t>
                      </a:r>
                      <a:endParaRPr kumimoji="1" lang="ja-JP" altLang="en-US" dirty="0"/>
                    </a:p>
                  </a:txBody>
                  <a:tcPr marL="79821" marR="79821"/>
                </a:tc>
                <a:tc>
                  <a:txBody>
                    <a:bodyPr/>
                    <a:lstStyle/>
                    <a:p>
                      <a:pPr algn="r"/>
                      <a:r>
                        <a:rPr kumimoji="1" lang="ja-JP" altLang="en-US" dirty="0" smtClean="0"/>
                        <a:t>２７</a:t>
                      </a:r>
                      <a:endParaRPr kumimoji="1" lang="ja-JP" altLang="en-US" dirty="0"/>
                    </a:p>
                  </a:txBody>
                  <a:tcPr marL="79821" marR="79821"/>
                </a:tc>
                <a:tc>
                  <a:txBody>
                    <a:bodyPr/>
                    <a:lstStyle/>
                    <a:p>
                      <a:pPr algn="r"/>
                      <a:r>
                        <a:rPr kumimoji="1" lang="ja-JP" altLang="en-US" dirty="0" smtClean="0"/>
                        <a:t>４０</a:t>
                      </a:r>
                      <a:endParaRPr kumimoji="1" lang="ja-JP" altLang="en-US" dirty="0"/>
                    </a:p>
                  </a:txBody>
                  <a:tcPr marL="79821" marR="79821"/>
                </a:tc>
                <a:tc>
                  <a:txBody>
                    <a:bodyPr/>
                    <a:lstStyle/>
                    <a:p>
                      <a:pPr algn="r"/>
                      <a:r>
                        <a:rPr kumimoji="1" lang="ja-JP" altLang="en-US" dirty="0" smtClean="0"/>
                        <a:t>６０</a:t>
                      </a:r>
                      <a:endParaRPr kumimoji="1" lang="ja-JP" altLang="en-US" dirty="0"/>
                    </a:p>
                  </a:txBody>
                  <a:tcPr marL="79821" marR="79821"/>
                </a:tc>
              </a:tr>
              <a:tr h="518458">
                <a:tc>
                  <a:txBody>
                    <a:bodyPr/>
                    <a:lstStyle/>
                    <a:p>
                      <a:r>
                        <a:rPr kumimoji="1" lang="ja-JP" altLang="en-US" dirty="0" smtClean="0"/>
                        <a:t>合計</a:t>
                      </a:r>
                      <a:endParaRPr kumimoji="1" lang="ja-JP" altLang="en-US" dirty="0"/>
                    </a:p>
                  </a:txBody>
                  <a:tcPr marL="79821" marR="79821"/>
                </a:tc>
                <a:tc>
                  <a:txBody>
                    <a:bodyPr/>
                    <a:lstStyle/>
                    <a:p>
                      <a:pPr algn="r"/>
                      <a:r>
                        <a:rPr kumimoji="1" lang="ja-JP" altLang="en-US" dirty="0" smtClean="0"/>
                        <a:t>２３０</a:t>
                      </a:r>
                      <a:endParaRPr kumimoji="1" lang="ja-JP" altLang="en-US" dirty="0"/>
                    </a:p>
                  </a:txBody>
                  <a:tcPr marL="79821" marR="79821"/>
                </a:tc>
                <a:tc>
                  <a:txBody>
                    <a:bodyPr/>
                    <a:lstStyle/>
                    <a:p>
                      <a:pPr algn="r"/>
                      <a:r>
                        <a:rPr kumimoji="1" lang="ja-JP" altLang="en-US" dirty="0" smtClean="0"/>
                        <a:t>２３７</a:t>
                      </a:r>
                      <a:endParaRPr kumimoji="1" lang="ja-JP" altLang="en-US" dirty="0"/>
                    </a:p>
                  </a:txBody>
                  <a:tcPr marL="79821" marR="79821"/>
                </a:tc>
                <a:tc>
                  <a:txBody>
                    <a:bodyPr/>
                    <a:lstStyle/>
                    <a:p>
                      <a:pPr algn="r"/>
                      <a:r>
                        <a:rPr kumimoji="1" lang="ja-JP" altLang="en-US" dirty="0" smtClean="0"/>
                        <a:t>２４３</a:t>
                      </a:r>
                      <a:endParaRPr kumimoji="1" lang="ja-JP" altLang="en-US" dirty="0"/>
                    </a:p>
                  </a:txBody>
                  <a:tcPr marL="79821" marR="79821"/>
                </a:tc>
                <a:tc>
                  <a:txBody>
                    <a:bodyPr/>
                    <a:lstStyle/>
                    <a:p>
                      <a:pPr algn="r"/>
                      <a:r>
                        <a:rPr kumimoji="1" lang="ja-JP" altLang="en-US" dirty="0" smtClean="0"/>
                        <a:t>２７０</a:t>
                      </a:r>
                      <a:endParaRPr kumimoji="1" lang="ja-JP" altLang="en-US" dirty="0"/>
                    </a:p>
                  </a:txBody>
                  <a:tcPr marL="79821" marR="79821"/>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88341154"/>
              </p:ext>
            </p:extLst>
          </p:nvPr>
        </p:nvGraphicFramePr>
        <p:xfrm>
          <a:off x="900000" y="2494800"/>
          <a:ext cx="720039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1642</TotalTime>
  <Words>283</Words>
  <Application>Microsoft Office PowerPoint</Application>
  <PresentationFormat>画面に合わせる (4:3)</PresentationFormat>
  <Paragraphs>72</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116</cp:revision>
  <dcterms:created xsi:type="dcterms:W3CDTF">2011-12-02T23:18:28Z</dcterms:created>
  <dcterms:modified xsi:type="dcterms:W3CDTF">2016-01-08T11:02:03Z</dcterms:modified>
</cp:coreProperties>
</file>