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1"/>
  </p:notesMasterIdLst>
  <p:sldIdLst>
    <p:sldId id="256" r:id="rId3"/>
    <p:sldId id="257" r:id="rId4"/>
    <p:sldId id="258" r:id="rId5"/>
    <p:sldId id="259" r:id="rId6"/>
    <p:sldId id="260" r:id="rId7"/>
    <p:sldId id="261" r:id="rId8"/>
    <p:sldId id="262" r:id="rId9"/>
    <p:sldId id="265"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ka gawa" initials="ng" lastIdx="2" clrIdx="0">
    <p:extLst>
      <p:ext uri="{19B8F6BF-5375-455C-9EA6-DF929625EA0E}">
        <p15:presenceInfo xmlns:p15="http://schemas.microsoft.com/office/powerpoint/2012/main" userId="82d3d00325ab45c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8" autoAdjust="0"/>
    <p:restoredTop sz="94424" autoAdjust="0"/>
  </p:normalViewPr>
  <p:slideViewPr>
    <p:cSldViewPr>
      <p:cViewPr varScale="1">
        <p:scale>
          <a:sx n="70" d="100"/>
          <a:sy n="70" d="100"/>
        </p:scale>
        <p:origin x="570"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231174312"/>
        <c:axId val="231174704"/>
      </c:lineChart>
      <c:catAx>
        <c:axId val="231174312"/>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231174704"/>
        <c:crosses val="autoZero"/>
        <c:auto val="1"/>
        <c:lblAlgn val="ctr"/>
        <c:lblOffset val="100"/>
        <c:noMultiLvlLbl val="0"/>
      </c:catAx>
      <c:valAx>
        <c:axId val="2311747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231174312"/>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dirty="0" smtClean="0">
              <a:latin typeface="+mn-ea"/>
              <a:ea typeface="+mn-ea"/>
            </a:rPr>
            <a:t>直営販売部</a:t>
          </a:r>
          <a:endParaRPr kumimoji="1" lang="ja-JP" altLang="en-US" b="0" dirty="0">
            <a:latin typeface="+mn-ea"/>
            <a:ea typeface="+mn-ea"/>
          </a:endParaRPr>
        </a:p>
      </dgm:t>
      <dgm:extLst>
        <a:ext uri="{E40237B7-FDA0-4F09-8148-C483321AD2D9}">
          <dgm14:cNvPr xmlns:dgm14="http://schemas.microsoft.com/office/drawing/2010/diagram" id="0" name="" title="直営販売部"/>
        </a:ext>
      </dgm:extLs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dirty="0" smtClean="0">
              <a:latin typeface="+mn-ea"/>
              <a:ea typeface="+mn-ea"/>
            </a:rPr>
            <a:t>代理店販売部</a:t>
          </a:r>
          <a:endParaRPr kumimoji="1" lang="ja-JP" altLang="en-US" b="0" dirty="0">
            <a:latin typeface="+mn-ea"/>
            <a:ea typeface="+mn-ea"/>
          </a:endParaRPr>
        </a:p>
      </dgm:t>
      <dgm:extLst>
        <a:ext uri="{E40237B7-FDA0-4F09-8148-C483321AD2D9}">
          <dgm14:cNvPr xmlns:dgm14="http://schemas.microsoft.com/office/drawing/2010/diagram" id="0" name="" title="代理店販売部"/>
        </a:ext>
      </dgm:extLs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extLst>
        <a:ext uri="{E40237B7-FDA0-4F09-8148-C483321AD2D9}">
          <dgm14:cNvPr xmlns:dgm14="http://schemas.microsoft.com/office/drawing/2010/diagram" id="0" name="" title="ネット販売部"/>
        </a:ext>
      </dgm:extLs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FB43D-53AD-4D6C-A74A-5A3D43293FF0}">
      <dsp:nvSpPr>
        <dsp:cNvPr id="0" name=""/>
        <dsp:cNvSpPr/>
      </dsp:nvSpPr>
      <dsp:spPr>
        <a:xfrm>
          <a:off x="1052851" y="131384"/>
          <a:ext cx="2718296" cy="2718296"/>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r>
            <a:rPr kumimoji="1" lang="ja-JP" altLang="en-US" sz="4100" b="0" kern="1200" dirty="0" smtClean="0">
              <a:latin typeface="+mn-ea"/>
              <a:ea typeface="+mn-ea"/>
            </a:rPr>
            <a:t>直営販売部</a:t>
          </a:r>
          <a:endParaRPr kumimoji="1" lang="ja-JP" altLang="en-US" sz="4100" b="0" kern="1200" dirty="0">
            <a:latin typeface="+mn-ea"/>
            <a:ea typeface="+mn-ea"/>
          </a:endParaRPr>
        </a:p>
      </dsp:txBody>
      <dsp:txXfrm>
        <a:off x="1415291" y="607086"/>
        <a:ext cx="1993417" cy="1223233"/>
      </dsp:txXfrm>
    </dsp:sp>
    <dsp:sp modelId="{E9CCF4B4-CDCF-4B82-9A15-DBEB9449140F}">
      <dsp:nvSpPr>
        <dsp:cNvPr id="0" name=""/>
        <dsp:cNvSpPr/>
      </dsp:nvSpPr>
      <dsp:spPr>
        <a:xfrm>
          <a:off x="2033703" y="1830319"/>
          <a:ext cx="2718296" cy="2718296"/>
        </a:xfrm>
        <a:prstGeom prst="ellipse">
          <a:avLst/>
        </a:prstGeom>
        <a:solidFill>
          <a:schemeClr val="accent4">
            <a:alpha val="50000"/>
            <a:hueOff val="9820237"/>
            <a:satOff val="-922"/>
            <a:lumOff val="117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r>
            <a:rPr kumimoji="1" lang="ja-JP" altLang="en-US" sz="4100" b="1" kern="1200" dirty="0" smtClean="0">
              <a:latin typeface="+mn-ea"/>
              <a:ea typeface="+mn-ea"/>
            </a:rPr>
            <a:t>ネット販売部</a:t>
          </a:r>
          <a:endParaRPr kumimoji="1" lang="ja-JP" altLang="en-US" sz="4100" b="1" kern="1200" dirty="0">
            <a:latin typeface="+mn-ea"/>
            <a:ea typeface="+mn-ea"/>
          </a:endParaRPr>
        </a:p>
      </dsp:txBody>
      <dsp:txXfrm>
        <a:off x="2865049" y="2532545"/>
        <a:ext cx="1630977" cy="1495062"/>
      </dsp:txXfrm>
    </dsp:sp>
    <dsp:sp modelId="{40EB2096-2CEC-48FE-826D-302FC6CA4ED3}">
      <dsp:nvSpPr>
        <dsp:cNvPr id="0" name=""/>
        <dsp:cNvSpPr/>
      </dsp:nvSpPr>
      <dsp:spPr>
        <a:xfrm>
          <a:off x="72000" y="1830319"/>
          <a:ext cx="2718296" cy="2718296"/>
        </a:xfrm>
        <a:prstGeom prst="ellipse">
          <a:avLst/>
        </a:prstGeom>
        <a:solidFill>
          <a:schemeClr val="accent4">
            <a:alpha val="50000"/>
            <a:hueOff val="19640475"/>
            <a:satOff val="-1845"/>
            <a:lumOff val="235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r>
            <a:rPr kumimoji="1" lang="ja-JP" altLang="en-US" sz="4100" b="0" kern="1200" dirty="0" smtClean="0">
              <a:latin typeface="+mn-ea"/>
              <a:ea typeface="+mn-ea"/>
            </a:rPr>
            <a:t>代理店販売部</a:t>
          </a:r>
          <a:endParaRPr kumimoji="1" lang="ja-JP" altLang="en-US" sz="4100" b="0" kern="1200" dirty="0">
            <a:latin typeface="+mn-ea"/>
            <a:ea typeface="+mn-ea"/>
          </a:endParaRPr>
        </a:p>
      </dsp:txBody>
      <dsp:txXfrm>
        <a:off x="327972" y="2532545"/>
        <a:ext cx="1630977" cy="149506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2016/3/8</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8</a:t>
            </a:fld>
            <a:endParaRPr kumimoji="1" lang="ja-JP" altLang="en-US" dirty="0"/>
          </a:p>
        </p:txBody>
      </p:sp>
    </p:spTree>
    <p:extLst>
      <p:ext uri="{BB962C8B-B14F-4D97-AF65-F5344CB8AC3E}">
        <p14:creationId xmlns:p14="http://schemas.microsoft.com/office/powerpoint/2010/main" val="2486950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pic>
        <p:nvPicPr>
          <p:cNvPr id="14" name="図 13" descr="株式会社　スパン商事のロゴマーク。虹色の三日月とSPANの組み合わせ。" title="株式会社　スパン商事のロゴマーク"/>
          <p:cNvPicPr>
            <a:picLocks noChangeAspect="1"/>
          </p:cNvPicPr>
          <p:nvPr userDrawn="1"/>
        </p:nvPicPr>
        <p:blipFill rotWithShape="1">
          <a:blip r:embed="rId2" cstate="print">
            <a:extLst>
              <a:ext uri="{28A0092B-C50C-407E-A947-70E740481C1C}">
                <a14:useLocalDpi xmlns:a14="http://schemas.microsoft.com/office/drawing/2010/main" val="0"/>
              </a:ext>
            </a:extLst>
          </a:blip>
          <a:srcRect l="45538" t="28382" r="1904" b="12281"/>
          <a:stretch/>
        </p:blipFill>
        <p:spPr>
          <a:xfrm rot="18825889">
            <a:off x="90543" y="100888"/>
            <a:ext cx="679112" cy="619813"/>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Tree>
    <p:extLst>
      <p:ext uri="{BB962C8B-B14F-4D97-AF65-F5344CB8AC3E}">
        <p14:creationId xmlns:p14="http://schemas.microsoft.com/office/powerpoint/2010/main" val="293339311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pic>
        <p:nvPicPr>
          <p:cNvPr id="4" name="図 3" descr="株式会社　スパン商事のロゴマーク。虹色の三日月とSPANの文字の組み合わせ。" title="株式会社　スパン商事のロゴマーク"/>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1904" b="12281"/>
          <a:stretch/>
        </p:blipFill>
        <p:spPr>
          <a:xfrm rot="18825889">
            <a:off x="839530" y="5314236"/>
            <a:ext cx="1246960" cy="1138078"/>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Tree>
    <p:extLst>
      <p:ext uri="{BB962C8B-B14F-4D97-AF65-F5344CB8AC3E}">
        <p14:creationId xmlns:p14="http://schemas.microsoft.com/office/powerpoint/2010/main" val="3317296409"/>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086644" y="143196"/>
            <a:ext cx="10018713" cy="1752599"/>
          </a:xfrm>
        </p:spPr>
        <p:txBody>
          <a:bodyPr/>
          <a:lstStyle/>
          <a:p>
            <a:r>
              <a:rPr kumimoji="1" lang="ja-JP" altLang="en-US" dirty="0" smtClean="0"/>
              <a:t>第１７期事業目標</a:t>
            </a:r>
            <a:endParaRPr kumimoji="1" lang="ja-JP" altLang="en-US" dirty="0"/>
          </a:p>
        </p:txBody>
      </p:sp>
      <p:sp>
        <p:nvSpPr>
          <p:cNvPr id="2" name="コンテンツ プレースホルダー 1"/>
          <p:cNvSpPr>
            <a:spLocks noGrp="1"/>
          </p:cNvSpPr>
          <p:nvPr>
            <p:ph idx="1"/>
          </p:nvPr>
        </p:nvSpPr>
        <p:spPr>
          <a:xfrm>
            <a:off x="2729626" y="1700808"/>
            <a:ext cx="7758862" cy="4629549"/>
          </a:xfrm>
          <a:solidFill>
            <a:schemeClr val="bg1"/>
          </a:solidFill>
          <a:ln>
            <a:solidFill>
              <a:schemeClr val="accent1"/>
            </a:solidFill>
          </a:ln>
        </p:spPr>
        <p:txBody>
          <a:bodyPr>
            <a:normAutofit/>
          </a:bodyPr>
          <a:lstStyle/>
          <a:p>
            <a:pPr>
              <a:lnSpc>
                <a:spcPct val="200000"/>
              </a:lnSpc>
            </a:pPr>
            <a:r>
              <a:rPr kumimoji="1" lang="ja-JP" sz="3200" b="1" dirty="0" smtClean="0"/>
              <a:t>当期売上目標　２７０億円</a:t>
            </a:r>
            <a:endParaRPr lang="ja-JP" sz="3200" b="1" dirty="0"/>
          </a:p>
          <a:p>
            <a:pPr lvl="0" rtl="0">
              <a:lnSpc>
                <a:spcPct val="200000"/>
              </a:lnSpc>
            </a:pPr>
            <a:r>
              <a:rPr kumimoji="1" lang="ja-JP" sz="3200" b="1" dirty="0" smtClean="0"/>
              <a:t>当期利益　２億２，７００万円</a:t>
            </a:r>
            <a:endParaRPr lang="ja-JP" sz="3200" b="1" dirty="0"/>
          </a:p>
          <a:p>
            <a:pPr lvl="0" rtl="0">
              <a:lnSpc>
                <a:spcPct val="200000"/>
              </a:lnSpc>
            </a:pPr>
            <a:r>
              <a:rPr kumimoji="1" lang="ja-JP" sz="3200" b="1" dirty="0" smtClean="0"/>
              <a:t>新規商品開発</a:t>
            </a:r>
            <a:endParaRPr lang="ja-JP" sz="3200" b="1" dirty="0"/>
          </a:p>
          <a:p>
            <a:pPr lvl="0" rtl="0">
              <a:lnSpc>
                <a:spcPct val="200000"/>
              </a:lnSpc>
            </a:pPr>
            <a:r>
              <a:rPr kumimoji="1" lang="ja-JP" sz="3200" b="1" dirty="0" smtClean="0"/>
              <a:t>インドネシアでの自社工場設置</a:t>
            </a:r>
            <a:endParaRPr lang="ja-JP" sz="3200" b="1" dirty="0"/>
          </a:p>
        </p:txBody>
      </p:sp>
    </p:spTree>
    <p:extLst>
      <p:ext uri="{BB962C8B-B14F-4D97-AF65-F5344CB8AC3E}">
        <p14:creationId xmlns:p14="http://schemas.microsoft.com/office/powerpoint/2010/main" val="1604245972"/>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sp>
        <p:nvSpPr>
          <p:cNvPr id="2" name="コンテンツ プレースホルダー 1"/>
          <p:cNvSpPr>
            <a:spLocks noGrp="1"/>
          </p:cNvSpPr>
          <p:nvPr>
            <p:ph idx="1"/>
          </p:nvPr>
        </p:nvSpPr>
        <p:spPr>
          <a:xfrm>
            <a:off x="1437783" y="2281370"/>
            <a:ext cx="5043738" cy="3801567"/>
          </a:xfrm>
          <a:solidFill>
            <a:schemeClr val="bg1"/>
          </a:solidFill>
          <a:ln>
            <a:solidFill>
              <a:schemeClr val="accent1"/>
            </a:solidFill>
          </a:ln>
        </p:spPr>
        <p:txBody>
          <a:bodyPr>
            <a:noAutofit/>
          </a:bodyPr>
          <a:lstStyle/>
          <a:p>
            <a:pPr lvl="0" rtl="0"/>
            <a:r>
              <a:rPr kumimoji="1" lang="ja-JP" sz="2800" b="1" dirty="0" smtClean="0"/>
              <a:t>ネット事業販売強化</a:t>
            </a:r>
            <a:endParaRPr lang="ja-JP" sz="2800" b="1" dirty="0"/>
          </a:p>
          <a:p>
            <a:pPr marL="457200" lvl="1" indent="0" rtl="0">
              <a:buNone/>
            </a:pPr>
            <a:r>
              <a:rPr kumimoji="1" lang="ja-JP" sz="2400" b="0" dirty="0" smtClean="0"/>
              <a:t>売上割合の中でネット販売の割合が年々大きくなってきている事から、ネット販売体制を強化する</a:t>
            </a:r>
            <a:endParaRPr lang="ja-JP" sz="2400" b="0" dirty="0"/>
          </a:p>
          <a:p>
            <a:pPr lvl="0" rtl="0"/>
            <a:r>
              <a:rPr kumimoji="1" lang="ja-JP" sz="2800" b="1" dirty="0" smtClean="0"/>
              <a:t>オリジナル商品の開発</a:t>
            </a:r>
            <a:endParaRPr lang="ja-JP" sz="2800" b="1" dirty="0"/>
          </a:p>
          <a:p>
            <a:pPr marL="457200" lvl="1" indent="0" rtl="0">
              <a:buNone/>
            </a:pPr>
            <a:r>
              <a:rPr kumimoji="1" lang="ja-JP" sz="2400" b="0" dirty="0" smtClean="0"/>
              <a:t>プライベートブランドを新設し、他業者との差別化を図る</a:t>
            </a:r>
            <a:endParaRPr lang="ja-JP" sz="2400" b="0" dirty="0"/>
          </a:p>
        </p:txBody>
      </p:sp>
      <p:graphicFrame>
        <p:nvGraphicFramePr>
          <p:cNvPr id="5" name="コンテンツ プレースホルダー 9" descr="直販、代理店、ネットの14期から17期までの売り上げと各期の合計の表。" title="売上の推移を示す表"/>
          <p:cNvGraphicFramePr>
            <a:graphicFrameLocks/>
          </p:cNvGraphicFramePr>
          <p:nvPr>
            <p:extLst>
              <p:ext uri="{D42A27DB-BD31-4B8C-83A1-F6EECF244321}">
                <p14:modId xmlns:p14="http://schemas.microsoft.com/office/powerpoint/2010/main" val="3512913251"/>
              </p:ext>
            </p:extLst>
          </p:nvPr>
        </p:nvGraphicFramePr>
        <p:xfrm>
          <a:off x="6672064" y="2281369"/>
          <a:ext cx="5024435" cy="3801568"/>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93420">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93420">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831300">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52128">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831300">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sp>
        <p:nvSpPr>
          <p:cNvPr id="7" name="上矢印 6" descr="上方向の矢印の図。内部に「UP！」を太字で表示。" title="上矢印の図"/>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sp>
        <p:nvSpPr>
          <p:cNvPr id="2" name="コンテンツ プレースホルダー 1"/>
          <p:cNvSpPr>
            <a:spLocks noGrp="1"/>
          </p:cNvSpPr>
          <p:nvPr>
            <p:ph idx="1"/>
          </p:nvPr>
        </p:nvSpPr>
        <p:spPr>
          <a:xfrm>
            <a:off x="1473076" y="2204864"/>
            <a:ext cx="6423124" cy="3888431"/>
          </a:xfrm>
        </p:spPr>
        <p:style>
          <a:lnRef idx="2">
            <a:schemeClr val="accent1"/>
          </a:lnRef>
          <a:fillRef idx="1">
            <a:schemeClr val="lt1"/>
          </a:fillRef>
          <a:effectRef idx="0">
            <a:schemeClr val="accent1"/>
          </a:effectRef>
          <a:fontRef idx="minor">
            <a:schemeClr val="dk1"/>
          </a:fontRef>
        </p:style>
        <p:txBody>
          <a:bodyPr>
            <a:normAutofit/>
          </a:bodyPr>
          <a:lstStyle/>
          <a:p>
            <a:pPr lvl="0" rtl="0"/>
            <a:r>
              <a:rPr kumimoji="1" lang="ja-JP" sz="2800" b="1" dirty="0" smtClean="0"/>
              <a:t>利益額推移</a:t>
            </a:r>
            <a:endParaRPr lang="ja-JP" sz="2800" b="1" dirty="0"/>
          </a:p>
          <a:p>
            <a:pPr marL="457200" lvl="1" indent="0" rtl="0">
              <a:buNone/>
            </a:pPr>
            <a:r>
              <a:rPr kumimoji="1" lang="ja-JP" sz="2400" b="0" dirty="0" smtClean="0"/>
              <a:t>利益額はネット販売が年々向上している</a:t>
            </a:r>
            <a:endParaRPr lang="ja-JP" sz="2400" b="0" dirty="0"/>
          </a:p>
          <a:p>
            <a:pPr marL="457200" lvl="1" indent="0" rtl="0">
              <a:buNone/>
            </a:pPr>
            <a:r>
              <a:rPr kumimoji="1" lang="ja-JP" sz="2400" b="0" dirty="0" smtClean="0"/>
              <a:t>直販・代理店ともに減少傾向</a:t>
            </a:r>
            <a:endParaRPr lang="ja-JP" sz="2400" b="0" dirty="0"/>
          </a:p>
          <a:p>
            <a:pPr lvl="0" rtl="0"/>
            <a:r>
              <a:rPr kumimoji="1" lang="ja-JP" sz="2800" b="1" dirty="0" smtClean="0"/>
              <a:t>コスト管理</a:t>
            </a:r>
            <a:endParaRPr lang="ja-JP" sz="2800" b="1" dirty="0"/>
          </a:p>
          <a:p>
            <a:pPr marL="457200" lvl="1" indent="0" rtl="0">
              <a:buNone/>
            </a:pPr>
            <a:r>
              <a:rPr kumimoji="1" lang="ja-JP" sz="2400" dirty="0" smtClean="0"/>
              <a:t>部門ごとにコスト管理を徹底し、費用の圧縮を図る</a:t>
            </a:r>
            <a:endParaRPr lang="ja-JP" sz="2400" dirty="0"/>
          </a:p>
        </p:txBody>
      </p:sp>
      <p:graphicFrame>
        <p:nvGraphicFramePr>
          <p:cNvPr id="5" name="コンテンツ プレースホルダー 4" descr="直販、代理店、ネットの3系列の14期から17期までの売り上げの推移を示す折れ線グラフ。" title="売上の推移の折れ線グラフ"/>
          <p:cNvGraphicFramePr>
            <a:graphicFrameLocks/>
          </p:cNvGraphicFramePr>
          <p:nvPr>
            <p:extLst>
              <p:ext uri="{D42A27DB-BD31-4B8C-83A1-F6EECF244321}">
                <p14:modId xmlns:p14="http://schemas.microsoft.com/office/powerpoint/2010/main" val="4090976133"/>
              </p:ext>
            </p:extLst>
          </p:nvPr>
        </p:nvGraphicFramePr>
        <p:xfrm>
          <a:off x="7896200" y="2011909"/>
          <a:ext cx="4176463" cy="45088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sp>
        <p:nvSpPr>
          <p:cNvPr id="4" name="正方形/長方形 3"/>
          <p:cNvSpPr/>
          <p:nvPr/>
        </p:nvSpPr>
        <p:spPr>
          <a:xfrm>
            <a:off x="6471118" y="2132856"/>
            <a:ext cx="5328592" cy="3672408"/>
          </a:xfrm>
          <a:prstGeom prst="rect">
            <a:avLst/>
          </a:prstGeom>
        </p:spPr>
        <p:style>
          <a:lnRef idx="2">
            <a:schemeClr val="accent1"/>
          </a:lnRef>
          <a:fillRef idx="1">
            <a:schemeClr val="lt1"/>
          </a:fillRef>
          <a:effectRef idx="0">
            <a:schemeClr val="accent1"/>
          </a:effectRef>
          <a:fontRef idx="minor">
            <a:schemeClr val="dk1"/>
          </a:fontRef>
        </p:style>
        <p:txBody>
          <a:bodyPr/>
          <a:lstStyle/>
          <a:p>
            <a:pPr lvl="0" algn="ctr" rtl="0"/>
            <a:r>
              <a:rPr kumimoji="1" lang="ja-JP" sz="3600" dirty="0" smtClean="0"/>
              <a:t>ネット販売部新設</a:t>
            </a:r>
            <a:endParaRPr lang="ja-JP" sz="3600" dirty="0"/>
          </a:p>
          <a:p>
            <a:pPr lvl="1" rtl="0"/>
            <a:endParaRPr kumimoji="1" lang="en-US" altLang="ja-JP" sz="2800" dirty="0" smtClean="0"/>
          </a:p>
          <a:p>
            <a:pPr lvl="1" rtl="0"/>
            <a:r>
              <a:rPr kumimoji="1" lang="ja-JP" sz="2800" dirty="0" smtClean="0"/>
              <a:t>従来直営販売部の一部門としてネット販売を実施してきたが、販売拡大を目指し新たな部門として独立させる</a:t>
            </a:r>
            <a:r>
              <a:rPr kumimoji="1" lang="ja-JP" altLang="en-US" sz="2800" dirty="0" smtClean="0"/>
              <a:t>。</a:t>
            </a:r>
            <a:endParaRPr lang="ja-JP" sz="2800" dirty="0"/>
          </a:p>
        </p:txBody>
      </p:sp>
      <p:graphicFrame>
        <p:nvGraphicFramePr>
          <p:cNvPr id="6" name="コンテンツ プレースホルダー 5" descr="3つの等しい大きさの円で構成されたベン図。直営販売部、代理店販売部、ネット販売部の3つの円。" title="3つの等しい大きさの円で構成されたベン図"/>
          <p:cNvGraphicFramePr>
            <a:graphicFrameLocks noGrp="1"/>
          </p:cNvGraphicFramePr>
          <p:nvPr>
            <p:ph idx="1"/>
            <p:extLst>
              <p:ext uri="{D42A27DB-BD31-4B8C-83A1-F6EECF244321}">
                <p14:modId xmlns:p14="http://schemas.microsoft.com/office/powerpoint/2010/main" val="3371435861"/>
              </p:ext>
            </p:extLst>
          </p:nvPr>
        </p:nvGraphicFramePr>
        <p:xfrm>
          <a:off x="1461762" y="1484784"/>
          <a:ext cx="4824000" cy="46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descr="新商品のイメージ画像。ニコニコマーク入りチョコレート" title="新商品のイメージ画像"/>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sp>
        <p:nvSpPr>
          <p:cNvPr id="3" name="正方形/長方形 2"/>
          <p:cNvSpPr/>
          <p:nvPr/>
        </p:nvSpPr>
        <p:spPr>
          <a:xfrm>
            <a:off x="1461762" y="2088372"/>
            <a:ext cx="10441160" cy="4000854"/>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lvl="0" rtl="0">
              <a:buChar char="•"/>
            </a:pPr>
            <a:r>
              <a:rPr kumimoji="1" lang="ja-JP" sz="3200" b="1" dirty="0" smtClean="0"/>
              <a:t>プライベートブランドの創設</a:t>
            </a:r>
            <a:endParaRPr lang="ja-JP" sz="3200" b="1" dirty="0"/>
          </a:p>
          <a:p>
            <a:pPr lvl="1" rtl="0"/>
            <a:r>
              <a:rPr kumimoji="1" lang="ja-JP" sz="2800" dirty="0" smtClean="0"/>
              <a:t>既存の商品を仕入、販売するだけでは価格を中心に消費者は判断する。独自商品を作る事で差別化を図る</a:t>
            </a:r>
            <a:r>
              <a:rPr kumimoji="1" lang="ja-JP" sz="3200" dirty="0" smtClean="0"/>
              <a:t>。</a:t>
            </a:r>
            <a:endParaRPr kumimoji="1" lang="en-US" altLang="ja-JP" sz="3200" dirty="0" smtClean="0"/>
          </a:p>
          <a:p>
            <a:pPr lvl="1" rtl="0"/>
            <a:endParaRPr lang="ja-JP" sz="3200" dirty="0"/>
          </a:p>
          <a:p>
            <a:pPr lvl="0" rtl="0">
              <a:buChar char="•"/>
            </a:pPr>
            <a:r>
              <a:rPr kumimoji="1" lang="ja-JP" sz="3200" b="1" dirty="0" smtClean="0"/>
              <a:t>低価格商品の提供</a:t>
            </a:r>
            <a:endParaRPr lang="ja-JP" sz="3200" b="1" dirty="0"/>
          </a:p>
          <a:p>
            <a:pPr lvl="1" rtl="0"/>
            <a:r>
              <a:rPr kumimoji="1" lang="ja-JP" sz="2800" dirty="0" smtClean="0"/>
              <a:t>海外工場生産により低価格の商品提供を実現させる</a:t>
            </a:r>
            <a:r>
              <a:rPr kumimoji="1" lang="ja-JP" sz="3200" dirty="0" smtClean="0"/>
              <a:t>。</a:t>
            </a:r>
            <a:endParaRPr lang="ja-JP" sz="3200" dirty="0"/>
          </a:p>
        </p:txBody>
      </p:sp>
    </p:spTree>
    <p:extLst>
      <p:ext uri="{BB962C8B-B14F-4D97-AF65-F5344CB8AC3E}">
        <p14:creationId xmlns:p14="http://schemas.microsoft.com/office/powerpoint/2010/main" val="354525531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pic>
        <p:nvPicPr>
          <p:cNvPr id="5" name="図 4" descr="インドネシアのイメージ画像。バリ島の海岸写真。" title="インドネシアのイメージ画像"/>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4" name="正方形/長方形 3"/>
          <p:cNvSpPr/>
          <p:nvPr/>
        </p:nvSpPr>
        <p:spPr>
          <a:xfrm>
            <a:off x="3530315" y="2182580"/>
            <a:ext cx="8433816" cy="383570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lvl="0" rtl="0">
              <a:buChar char="•"/>
            </a:pPr>
            <a:r>
              <a:rPr kumimoji="1" lang="ja-JP" altLang="en-US" sz="2800" b="1" dirty="0" smtClean="0">
                <a:solidFill>
                  <a:schemeClr val="tx1">
                    <a:lumMod val="95000"/>
                    <a:lumOff val="5000"/>
                  </a:schemeClr>
                </a:solidFill>
                <a:latin typeface="+mn-ea"/>
              </a:rPr>
              <a:t>労働力の安定性</a:t>
            </a:r>
            <a:endParaRPr lang="ja-JP" altLang="en-US" sz="2800" b="1" dirty="0">
              <a:solidFill>
                <a:schemeClr val="tx1">
                  <a:lumMod val="95000"/>
                  <a:lumOff val="5000"/>
                </a:schemeClr>
              </a:solidFill>
              <a:latin typeface="+mn-ea"/>
            </a:endParaRPr>
          </a:p>
          <a:p>
            <a:pPr lvl="1" rtl="0"/>
            <a:r>
              <a:rPr kumimoji="1" lang="ja-JP" altLang="en-US" sz="2400" dirty="0" smtClean="0"/>
              <a:t>インドネシアは労働力、賃金が安定している。</a:t>
            </a:r>
            <a:endParaRPr kumimoji="1" lang="en-US" altLang="ja-JP" sz="2400" dirty="0" smtClean="0"/>
          </a:p>
          <a:p>
            <a:pPr lvl="1" rtl="0"/>
            <a:endParaRPr lang="ja-JP" altLang="en-US" sz="2800" dirty="0"/>
          </a:p>
          <a:p>
            <a:pPr lvl="0" rtl="0">
              <a:buChar char="•"/>
            </a:pPr>
            <a:r>
              <a:rPr kumimoji="1" lang="ja-JP" altLang="en-US" sz="2800" b="1" dirty="0" smtClean="0">
                <a:solidFill>
                  <a:schemeClr val="tx1">
                    <a:lumMod val="95000"/>
                    <a:lumOff val="5000"/>
                  </a:schemeClr>
                </a:solidFill>
                <a:latin typeface="+mn-ea"/>
              </a:rPr>
              <a:t>為替変動リスクについて</a:t>
            </a:r>
            <a:endParaRPr lang="ja-JP" altLang="en-US" sz="2800" b="1" dirty="0">
              <a:solidFill>
                <a:schemeClr val="tx1">
                  <a:lumMod val="95000"/>
                  <a:lumOff val="5000"/>
                </a:schemeClr>
              </a:solidFill>
              <a:latin typeface="+mn-ea"/>
            </a:endParaRPr>
          </a:p>
          <a:p>
            <a:pPr lvl="1" algn="l" rtl="0"/>
            <a:r>
              <a:rPr kumimoji="1" lang="ja-JP" altLang="en-US" sz="2400" dirty="0" smtClean="0"/>
              <a:t>インドネシアの通貨（ルピア）は比較的安定している。</a:t>
            </a:r>
            <a:endParaRPr kumimoji="1" lang="en-US" altLang="ja-JP" sz="2400" dirty="0" smtClean="0"/>
          </a:p>
          <a:p>
            <a:pPr lvl="1" algn="l" rtl="0"/>
            <a:endParaRPr lang="ja-JP" altLang="en-US" sz="2800" dirty="0"/>
          </a:p>
          <a:p>
            <a:pPr lvl="0" rtl="0">
              <a:buChar char="•"/>
            </a:pPr>
            <a:r>
              <a:rPr kumimoji="1" lang="ja-JP" altLang="en-US" sz="28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800" b="1" dirty="0" smtClean="0">
                <a:solidFill>
                  <a:schemeClr val="tx1">
                    <a:lumMod val="95000"/>
                    <a:lumOff val="5000"/>
                  </a:schemeClr>
                </a:solidFill>
                <a:latin typeface="+mn-ea"/>
              </a:rPr>
              <a:t>管理</a:t>
            </a:r>
            <a:endParaRPr lang="ja-JP" altLang="en-US" sz="2800" b="1" dirty="0">
              <a:solidFill>
                <a:schemeClr val="tx1">
                  <a:lumMod val="95000"/>
                  <a:lumOff val="5000"/>
                </a:schemeClr>
              </a:solidFill>
              <a:latin typeface="+mn-ea"/>
            </a:endParaRPr>
          </a:p>
          <a:p>
            <a:pPr lvl="1" rtl="0"/>
            <a:r>
              <a:rPr kumimoji="1" lang="ja-JP" altLang="en-US" sz="2400" dirty="0" smtClean="0"/>
              <a:t>現地工場に本社社員を派遣し、製品品質の管理を行う。</a:t>
            </a:r>
            <a:endParaRPr lang="ja-JP" altLang="en-US" sz="2400" dirty="0"/>
          </a:p>
        </p:txBody>
      </p:sp>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descr="インドネシアのイメージ画像。インドネシア国旗。上が赤、下が白のツートンカラー。" title="インドネシアのイメージ画像"/>
          <p:cNvSpPr/>
          <p:nvPr/>
        </p:nvSpPr>
        <p:spPr>
          <a:xfrm>
            <a:off x="1461762" y="3212975"/>
            <a:ext cx="1728192" cy="1355745"/>
          </a:xfrm>
          <a:prstGeom prst="flowChartProcess">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24000" y="2794402"/>
            <a:ext cx="9144000" cy="1132901"/>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kumimoji="1" sz="6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3600" dirty="0" smtClean="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株式会社 スパン商事　</a:t>
            </a:r>
            <a:endParaRPr lang="ja-JP" altLang="en-US" sz="3600" dirty="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pic>
        <p:nvPicPr>
          <p:cNvPr id="34" name="図 33" descr="株式会社　スパン商事のロゴマーク。虹色の三日月とSPANの文字の組み合わせ。" title="株式会社　スパン商事のロゴマーク"/>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1904" b="12281"/>
          <a:stretch/>
        </p:blipFill>
        <p:spPr>
          <a:xfrm rot="18825889">
            <a:off x="2338163" y="1987501"/>
            <a:ext cx="1768198" cy="1613802"/>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
        <p:nvSpPr>
          <p:cNvPr id="10" name="正方形/長方形 9" descr="水色の枠線の長方形。会社名とロゴマークを囲む飾り枠。" title="枠"/>
          <p:cNvSpPr/>
          <p:nvPr/>
        </p:nvSpPr>
        <p:spPr>
          <a:xfrm>
            <a:off x="1847528" y="1052736"/>
            <a:ext cx="8136000" cy="4896000"/>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807307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2573</TotalTime>
  <Words>285</Words>
  <Application>Microsoft Office PowerPoint</Application>
  <PresentationFormat>ワイド画面</PresentationFormat>
  <Paragraphs>75</Paragraphs>
  <Slides>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8</vt:i4>
      </vt:variant>
    </vt:vector>
  </HeadingPairs>
  <TitlesOfParts>
    <vt:vector size="23"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メイリオ</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159</cp:revision>
  <dcterms:created xsi:type="dcterms:W3CDTF">2011-12-02T23:18:28Z</dcterms:created>
  <dcterms:modified xsi:type="dcterms:W3CDTF">2016-03-08T06:18:45Z</dcterms:modified>
</cp:coreProperties>
</file>