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1"/>
  </p:notesMasterIdLst>
  <p:sldIdLst>
    <p:sldId id="256" r:id="rId3"/>
    <p:sldId id="257" r:id="rId4"/>
    <p:sldId id="258" r:id="rId5"/>
    <p:sldId id="259" r:id="rId6"/>
    <p:sldId id="260" r:id="rId7"/>
    <p:sldId id="261" r:id="rId8"/>
    <p:sldId id="262"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ka gawa" initials="ng" lastIdx="2" clrIdx="0">
    <p:extLst>
      <p:ext uri="{19B8F6BF-5375-455C-9EA6-DF929625EA0E}">
        <p15:presenceInfo xmlns:p15="http://schemas.microsoft.com/office/powerpoint/2012/main" userId="82d3d00325ab45c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18" autoAdjust="0"/>
    <p:restoredTop sz="94424" autoAdjust="0"/>
  </p:normalViewPr>
  <p:slideViewPr>
    <p:cSldViewPr>
      <p:cViewPr varScale="1">
        <p:scale>
          <a:sx n="70" d="100"/>
          <a:sy n="70" d="100"/>
        </p:scale>
        <p:origin x="57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231174312"/>
        <c:axId val="231174704"/>
      </c:lineChart>
      <c:catAx>
        <c:axId val="23117431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231174704"/>
        <c:crosses val="autoZero"/>
        <c:auto val="1"/>
        <c:lblAlgn val="ctr"/>
        <c:lblOffset val="100"/>
        <c:noMultiLvlLbl val="0"/>
      </c:catAx>
      <c:valAx>
        <c:axId val="231174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23117431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dirty="0" smtClean="0">
              <a:latin typeface="+mn-ea"/>
              <a:ea typeface="+mn-ea"/>
            </a:rPr>
            <a:t>直営販売部</a:t>
          </a:r>
          <a:endParaRPr kumimoji="1" lang="ja-JP" altLang="en-US" b="0" dirty="0">
            <a:latin typeface="+mn-ea"/>
            <a:ea typeface="+mn-ea"/>
          </a:endParaRPr>
        </a:p>
      </dgm:t>
      <dgm:extLst>
        <a:ext uri="{E40237B7-FDA0-4F09-8148-C483321AD2D9}">
          <dgm14:cNvPr xmlns:dgm14="http://schemas.microsoft.com/office/drawing/2010/diagram" id="0" name="" title="直営販売部"/>
        </a:ext>
      </dgm:extLs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dirty="0" smtClean="0">
              <a:latin typeface="+mn-ea"/>
              <a:ea typeface="+mn-ea"/>
            </a:rPr>
            <a:t>代理店販売部</a:t>
          </a:r>
          <a:endParaRPr kumimoji="1" lang="ja-JP" altLang="en-US" b="0" dirty="0">
            <a:latin typeface="+mn-ea"/>
            <a:ea typeface="+mn-ea"/>
          </a:endParaRPr>
        </a:p>
      </dgm:t>
      <dgm:extLst>
        <a:ext uri="{E40237B7-FDA0-4F09-8148-C483321AD2D9}">
          <dgm14:cNvPr xmlns:dgm14="http://schemas.microsoft.com/office/drawing/2010/diagram" id="0" name="" title="代理店販売部"/>
        </a:ext>
      </dgm:extLs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extLst>
        <a:ext uri="{E40237B7-FDA0-4F09-8148-C483321AD2D9}">
          <dgm14:cNvPr xmlns:dgm14="http://schemas.microsoft.com/office/drawing/2010/diagram" id="0" name="" title="ネット販売部"/>
        </a:ext>
      </dgm:extLs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FB43D-53AD-4D6C-A74A-5A3D43293FF0}">
      <dsp:nvSpPr>
        <dsp:cNvPr id="0" name=""/>
        <dsp:cNvSpPr/>
      </dsp:nvSpPr>
      <dsp:spPr>
        <a:xfrm>
          <a:off x="1052851" y="131384"/>
          <a:ext cx="2718296" cy="2718296"/>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r>
            <a:rPr kumimoji="1" lang="ja-JP" altLang="en-US" sz="4100" b="0" kern="1200" dirty="0" smtClean="0">
              <a:latin typeface="+mn-ea"/>
              <a:ea typeface="+mn-ea"/>
            </a:rPr>
            <a:t>直営販売部</a:t>
          </a:r>
          <a:endParaRPr kumimoji="1" lang="ja-JP" altLang="en-US" sz="4100" b="0" kern="1200" dirty="0">
            <a:latin typeface="+mn-ea"/>
            <a:ea typeface="+mn-ea"/>
          </a:endParaRPr>
        </a:p>
      </dsp:txBody>
      <dsp:txXfrm>
        <a:off x="1415291" y="607086"/>
        <a:ext cx="1993417" cy="1223233"/>
      </dsp:txXfrm>
    </dsp:sp>
    <dsp:sp modelId="{E9CCF4B4-CDCF-4B82-9A15-DBEB9449140F}">
      <dsp:nvSpPr>
        <dsp:cNvPr id="0" name=""/>
        <dsp:cNvSpPr/>
      </dsp:nvSpPr>
      <dsp:spPr>
        <a:xfrm>
          <a:off x="2033703" y="1830319"/>
          <a:ext cx="2718296" cy="2718296"/>
        </a:xfrm>
        <a:prstGeom prst="ellipse">
          <a:avLst/>
        </a:prstGeom>
        <a:solidFill>
          <a:schemeClr val="accent4">
            <a:alpha val="50000"/>
            <a:hueOff val="9820237"/>
            <a:satOff val="-922"/>
            <a:lumOff val="117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r>
            <a:rPr kumimoji="1" lang="ja-JP" altLang="en-US" sz="4100" b="1" kern="1200" dirty="0" smtClean="0">
              <a:latin typeface="+mn-ea"/>
              <a:ea typeface="+mn-ea"/>
            </a:rPr>
            <a:t>ネット販売部</a:t>
          </a:r>
          <a:endParaRPr kumimoji="1" lang="ja-JP" altLang="en-US" sz="4100" b="1" kern="1200" dirty="0">
            <a:latin typeface="+mn-ea"/>
            <a:ea typeface="+mn-ea"/>
          </a:endParaRPr>
        </a:p>
      </dsp:txBody>
      <dsp:txXfrm>
        <a:off x="2865049" y="2532545"/>
        <a:ext cx="1630977" cy="1495062"/>
      </dsp:txXfrm>
    </dsp:sp>
    <dsp:sp modelId="{40EB2096-2CEC-48FE-826D-302FC6CA4ED3}">
      <dsp:nvSpPr>
        <dsp:cNvPr id="0" name=""/>
        <dsp:cNvSpPr/>
      </dsp:nvSpPr>
      <dsp:spPr>
        <a:xfrm>
          <a:off x="72000" y="1830319"/>
          <a:ext cx="2718296" cy="2718296"/>
        </a:xfrm>
        <a:prstGeom prst="ellipse">
          <a:avLst/>
        </a:prstGeom>
        <a:solidFill>
          <a:schemeClr val="accent4">
            <a:alpha val="50000"/>
            <a:hueOff val="19640475"/>
            <a:satOff val="-1845"/>
            <a:lumOff val="235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r>
            <a:rPr kumimoji="1" lang="ja-JP" altLang="en-US" sz="4100" b="0" kern="1200" dirty="0" smtClean="0">
              <a:latin typeface="+mn-ea"/>
              <a:ea typeface="+mn-ea"/>
            </a:rPr>
            <a:t>代理店販売部</a:t>
          </a:r>
          <a:endParaRPr kumimoji="1" lang="ja-JP" altLang="en-US" sz="4100" b="0" kern="1200" dirty="0">
            <a:latin typeface="+mn-ea"/>
            <a:ea typeface="+mn-ea"/>
          </a:endParaRPr>
        </a:p>
      </dsp:txBody>
      <dsp:txXfrm>
        <a:off x="327972" y="2532545"/>
        <a:ext cx="1630977" cy="149506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2016/3/8</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8</a:t>
            </a:fld>
            <a:endParaRPr kumimoji="1" lang="ja-JP" altLang="en-US" dirty="0"/>
          </a:p>
        </p:txBody>
      </p:sp>
    </p:spTree>
    <p:extLst>
      <p:ext uri="{BB962C8B-B14F-4D97-AF65-F5344CB8AC3E}">
        <p14:creationId xmlns:p14="http://schemas.microsoft.com/office/powerpoint/2010/main" val="2486950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pic>
        <p:nvPicPr>
          <p:cNvPr id="14" name="図 13" descr="株式会社　スパン商事のロゴマーク。虹色の三日月とSPANの組み合わせ。" title="株式会社　スパン商事のロゴマーク"/>
          <p:cNvPicPr>
            <a:picLocks noChangeAspect="1"/>
          </p:cNvPicPr>
          <p:nvPr userDrawn="1"/>
        </p:nvPicPr>
        <p:blipFill rotWithShape="1">
          <a:blip r:embed="rId2" cstate="print">
            <a:extLst>
              <a:ext uri="{28A0092B-C50C-407E-A947-70E740481C1C}">
                <a14:useLocalDpi xmlns:a14="http://schemas.microsoft.com/office/drawing/2010/main" val="0"/>
              </a:ext>
            </a:extLst>
          </a:blip>
          <a:srcRect l="45538" t="28382" r="1904" b="12281"/>
          <a:stretch/>
        </p:blipFill>
        <p:spPr>
          <a:xfrm rot="18825889">
            <a:off x="90543" y="100888"/>
            <a:ext cx="679112" cy="619813"/>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2016/3/8</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2016/3/8</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pic>
        <p:nvPicPr>
          <p:cNvPr id="4" name="図 3" descr="株式会社　スパン商事のロゴマーク。虹色の三日月とSPANの文字の組み合わせ。" title="株式会社　スパン商事のロゴマーク"/>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1904" b="12281"/>
          <a:stretch/>
        </p:blipFill>
        <p:spPr>
          <a:xfrm rot="18825889">
            <a:off x="839530" y="5314236"/>
            <a:ext cx="1246960" cy="1138078"/>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Tree>
    <p:extLst>
      <p:ext uri="{BB962C8B-B14F-4D97-AF65-F5344CB8AC3E}">
        <p14:creationId xmlns:p14="http://schemas.microsoft.com/office/powerpoint/2010/main" val="331729640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86644" y="143196"/>
            <a:ext cx="10018713" cy="1752599"/>
          </a:xfrm>
        </p:spPr>
        <p:txBody>
          <a:bodyPr/>
          <a:lstStyle/>
          <a:p>
            <a:r>
              <a:rPr kumimoji="1" lang="ja-JP" altLang="en-US" dirty="0" smtClean="0"/>
              <a:t>第１７期事業目標</a:t>
            </a:r>
            <a:endParaRPr kumimoji="1" lang="ja-JP" altLang="en-US" dirty="0"/>
          </a:p>
        </p:txBody>
      </p:sp>
      <p:sp>
        <p:nvSpPr>
          <p:cNvPr id="2" name="コンテンツ プレースホルダー 1"/>
          <p:cNvSpPr>
            <a:spLocks noGrp="1"/>
          </p:cNvSpPr>
          <p:nvPr>
            <p:ph idx="1"/>
          </p:nvPr>
        </p:nvSpPr>
        <p:spPr>
          <a:xfrm>
            <a:off x="2729626" y="1700808"/>
            <a:ext cx="7758862" cy="4629549"/>
          </a:xfrm>
          <a:solidFill>
            <a:schemeClr val="bg1"/>
          </a:solidFill>
          <a:ln>
            <a:solidFill>
              <a:schemeClr val="accent1"/>
            </a:solidFill>
          </a:ln>
        </p:spPr>
        <p:txBody>
          <a:bodyPr>
            <a:normAutofit/>
          </a:bodyPr>
          <a:lstStyle/>
          <a:p>
            <a:pPr>
              <a:lnSpc>
                <a:spcPct val="200000"/>
              </a:lnSpc>
            </a:pPr>
            <a:r>
              <a:rPr kumimoji="1" lang="ja-JP" sz="3200" b="1" dirty="0" smtClean="0"/>
              <a:t>当期売上目標　２７０億円</a:t>
            </a:r>
            <a:endParaRPr lang="ja-JP" sz="3200" b="1" dirty="0"/>
          </a:p>
          <a:p>
            <a:pPr lvl="0" rtl="0">
              <a:lnSpc>
                <a:spcPct val="200000"/>
              </a:lnSpc>
            </a:pPr>
            <a:r>
              <a:rPr kumimoji="1" lang="ja-JP" sz="3200" b="1" dirty="0" smtClean="0"/>
              <a:t>当期利益　２億２，７００万円</a:t>
            </a:r>
            <a:endParaRPr lang="ja-JP" sz="3200" b="1" dirty="0"/>
          </a:p>
          <a:p>
            <a:pPr lvl="0" rtl="0">
              <a:lnSpc>
                <a:spcPct val="200000"/>
              </a:lnSpc>
            </a:pPr>
            <a:r>
              <a:rPr kumimoji="1" lang="ja-JP" sz="3200" b="1" dirty="0" smtClean="0"/>
              <a:t>新規商品開発</a:t>
            </a:r>
            <a:endParaRPr lang="ja-JP" sz="3200" b="1" dirty="0"/>
          </a:p>
          <a:p>
            <a:pPr lvl="0" rtl="0">
              <a:lnSpc>
                <a:spcPct val="200000"/>
              </a:lnSpc>
            </a:pPr>
            <a:r>
              <a:rPr kumimoji="1" lang="ja-JP" sz="3200" b="1" dirty="0" smtClean="0"/>
              <a:t>インドネシアでの自社工場設置</a:t>
            </a:r>
            <a:endParaRPr lang="ja-JP" sz="3200" b="1" dirty="0"/>
          </a:p>
        </p:txBody>
      </p:sp>
    </p:spTree>
    <p:extLst>
      <p:ext uri="{BB962C8B-B14F-4D97-AF65-F5344CB8AC3E}">
        <p14:creationId xmlns:p14="http://schemas.microsoft.com/office/powerpoint/2010/main" val="160424597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sp>
        <p:nvSpPr>
          <p:cNvPr id="2" name="コンテンツ プレースホルダー 1"/>
          <p:cNvSpPr>
            <a:spLocks noGrp="1"/>
          </p:cNvSpPr>
          <p:nvPr>
            <p:ph idx="1"/>
          </p:nvPr>
        </p:nvSpPr>
        <p:spPr>
          <a:xfrm>
            <a:off x="1437783" y="2281370"/>
            <a:ext cx="5043738" cy="3801567"/>
          </a:xfrm>
          <a:solidFill>
            <a:schemeClr val="bg1"/>
          </a:solidFill>
          <a:ln>
            <a:solidFill>
              <a:schemeClr val="accent1"/>
            </a:solidFill>
          </a:ln>
        </p:spPr>
        <p:txBody>
          <a:bodyPr>
            <a:noAutofit/>
          </a:bodyPr>
          <a:lstStyle/>
          <a:p>
            <a:pPr lvl="0" rtl="0"/>
            <a:r>
              <a:rPr kumimoji="1" lang="ja-JP" sz="2800" b="1" dirty="0" smtClean="0"/>
              <a:t>ネット事業販売強化</a:t>
            </a:r>
            <a:endParaRPr lang="ja-JP" sz="2800" b="1" dirty="0"/>
          </a:p>
          <a:p>
            <a:pPr marL="457200" lvl="1" indent="0" rtl="0">
              <a:buNone/>
            </a:pPr>
            <a:r>
              <a:rPr kumimoji="1" lang="ja-JP" sz="2400" b="0" dirty="0" smtClean="0"/>
              <a:t>売上割合の中でネット販売の割合が年々大きくなってきている事から、ネット販売体制を強化する</a:t>
            </a:r>
            <a:endParaRPr lang="ja-JP" sz="2400" b="0" dirty="0"/>
          </a:p>
          <a:p>
            <a:pPr lvl="0" rtl="0"/>
            <a:r>
              <a:rPr kumimoji="1" lang="ja-JP" sz="2800" b="1" dirty="0" smtClean="0"/>
              <a:t>オリジナル商品の開発</a:t>
            </a:r>
            <a:endParaRPr lang="ja-JP" sz="2800" b="1" dirty="0"/>
          </a:p>
          <a:p>
            <a:pPr marL="457200" lvl="1" indent="0" rtl="0">
              <a:buNone/>
            </a:pPr>
            <a:r>
              <a:rPr kumimoji="1" lang="ja-JP" sz="2400" b="0" dirty="0" smtClean="0"/>
              <a:t>プライベートブランドを新設し、他業者との差別化を図る</a:t>
            </a:r>
            <a:endParaRPr lang="ja-JP" sz="2400" b="0" dirty="0"/>
          </a:p>
        </p:txBody>
      </p:sp>
      <p:graphicFrame>
        <p:nvGraphicFramePr>
          <p:cNvPr id="5" name="コンテンツ プレースホルダー 9" descr="直販、代理店、ネットの14期から17期までの売り上げと各期の合計の表。" title="売上の推移を示す表"/>
          <p:cNvGraphicFramePr>
            <a:graphicFrameLocks/>
          </p:cNvGraphicFramePr>
          <p:nvPr>
            <p:extLst>
              <p:ext uri="{D42A27DB-BD31-4B8C-83A1-F6EECF244321}">
                <p14:modId xmlns:p14="http://schemas.microsoft.com/office/powerpoint/2010/main" val="3512913251"/>
              </p:ext>
            </p:extLst>
          </p:nvPr>
        </p:nvGraphicFramePr>
        <p:xfrm>
          <a:off x="6672064" y="2281369"/>
          <a:ext cx="5024435" cy="3801568"/>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93420">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93420">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831300">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52128">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831300">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sp>
        <p:nvSpPr>
          <p:cNvPr id="7" name="上矢印 6" descr="上方向の矢印の図。内部に「UP！」を太字で表示。" title="上矢印の図"/>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sp>
        <p:nvSpPr>
          <p:cNvPr id="2" name="コンテンツ プレースホルダー 1"/>
          <p:cNvSpPr>
            <a:spLocks noGrp="1"/>
          </p:cNvSpPr>
          <p:nvPr>
            <p:ph idx="1"/>
          </p:nvPr>
        </p:nvSpPr>
        <p:spPr>
          <a:xfrm>
            <a:off x="1473076" y="2204864"/>
            <a:ext cx="6423124" cy="3888431"/>
          </a:xfrm>
        </p:spPr>
        <p:style>
          <a:lnRef idx="2">
            <a:schemeClr val="accent1"/>
          </a:lnRef>
          <a:fillRef idx="1">
            <a:schemeClr val="lt1"/>
          </a:fillRef>
          <a:effectRef idx="0">
            <a:schemeClr val="accent1"/>
          </a:effectRef>
          <a:fontRef idx="minor">
            <a:schemeClr val="dk1"/>
          </a:fontRef>
        </p:style>
        <p:txBody>
          <a:bodyPr>
            <a:normAutofit/>
          </a:bodyPr>
          <a:lstStyle/>
          <a:p>
            <a:pPr lvl="0" rtl="0"/>
            <a:r>
              <a:rPr kumimoji="1" lang="ja-JP" sz="2800" b="1" dirty="0" smtClean="0"/>
              <a:t>利益額推移</a:t>
            </a:r>
            <a:endParaRPr lang="ja-JP" sz="2800" b="1" dirty="0"/>
          </a:p>
          <a:p>
            <a:pPr marL="457200" lvl="1" indent="0" rtl="0">
              <a:buNone/>
            </a:pPr>
            <a:r>
              <a:rPr kumimoji="1" lang="ja-JP" sz="2400" b="0" dirty="0" smtClean="0"/>
              <a:t>利益額はネット販売が年々向上している</a:t>
            </a:r>
            <a:endParaRPr lang="ja-JP" sz="2400" b="0" dirty="0"/>
          </a:p>
          <a:p>
            <a:pPr marL="457200" lvl="1" indent="0" rtl="0">
              <a:buNone/>
            </a:pPr>
            <a:r>
              <a:rPr kumimoji="1" lang="ja-JP" sz="2400" b="0" dirty="0" smtClean="0"/>
              <a:t>直販・代理店ともに減少傾向</a:t>
            </a:r>
            <a:endParaRPr lang="ja-JP" sz="2400" b="0" dirty="0"/>
          </a:p>
          <a:p>
            <a:pPr lvl="0" rtl="0"/>
            <a:r>
              <a:rPr kumimoji="1" lang="ja-JP" sz="2800" b="1" dirty="0" smtClean="0"/>
              <a:t>コスト管理</a:t>
            </a:r>
            <a:endParaRPr lang="ja-JP" sz="2800" b="1" dirty="0"/>
          </a:p>
          <a:p>
            <a:pPr marL="457200" lvl="1" indent="0" rtl="0">
              <a:buNone/>
            </a:pPr>
            <a:r>
              <a:rPr kumimoji="1" lang="ja-JP" sz="2400" dirty="0" smtClean="0"/>
              <a:t>部門ごとにコスト管理を徹底し、費用の圧縮を図る</a:t>
            </a:r>
            <a:endParaRPr lang="ja-JP" sz="2400" dirty="0"/>
          </a:p>
        </p:txBody>
      </p:sp>
      <p:graphicFrame>
        <p:nvGraphicFramePr>
          <p:cNvPr id="5" name="コンテンツ プレースホルダー 4" descr="直販、代理店、ネットの3系列の14期から17期までの売り上げの推移を示す折れ線グラフ。" title="売上の推移の折れ線グラフ"/>
          <p:cNvGraphicFramePr>
            <a:graphicFrameLocks/>
          </p:cNvGraphicFramePr>
          <p:nvPr>
            <p:extLst>
              <p:ext uri="{D42A27DB-BD31-4B8C-83A1-F6EECF244321}">
                <p14:modId xmlns:p14="http://schemas.microsoft.com/office/powerpoint/2010/main" val="4090976133"/>
              </p:ext>
            </p:extLst>
          </p:nvPr>
        </p:nvGraphicFramePr>
        <p:xfrm>
          <a:off x="7896200" y="2011909"/>
          <a:ext cx="4176463" cy="4508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sp>
        <p:nvSpPr>
          <p:cNvPr id="4" name="正方形/長方形 3"/>
          <p:cNvSpPr/>
          <p:nvPr/>
        </p:nvSpPr>
        <p:spPr>
          <a:xfrm>
            <a:off x="6471118" y="2132856"/>
            <a:ext cx="5328592" cy="3672408"/>
          </a:xfrm>
          <a:prstGeom prst="rect">
            <a:avLst/>
          </a:prstGeom>
        </p:spPr>
        <p:style>
          <a:lnRef idx="2">
            <a:schemeClr val="accent1"/>
          </a:lnRef>
          <a:fillRef idx="1">
            <a:schemeClr val="lt1"/>
          </a:fillRef>
          <a:effectRef idx="0">
            <a:schemeClr val="accent1"/>
          </a:effectRef>
          <a:fontRef idx="minor">
            <a:schemeClr val="dk1"/>
          </a:fontRef>
        </p:style>
        <p:txBody>
          <a:bodyPr/>
          <a:lstStyle/>
          <a:p>
            <a:pPr lvl="0" algn="ctr" rtl="0"/>
            <a:r>
              <a:rPr kumimoji="1" lang="ja-JP" sz="3600" dirty="0" smtClean="0"/>
              <a:t>ネット販売部新設</a:t>
            </a:r>
            <a:endParaRPr lang="ja-JP" sz="3600" dirty="0"/>
          </a:p>
          <a:p>
            <a:pPr lvl="1" rtl="0"/>
            <a:endParaRPr kumimoji="1" lang="en-US" altLang="ja-JP" sz="2800" dirty="0" smtClean="0"/>
          </a:p>
          <a:p>
            <a:pPr lvl="1" rtl="0"/>
            <a:r>
              <a:rPr kumimoji="1" lang="ja-JP" sz="2800" dirty="0" smtClean="0"/>
              <a:t>従来直営販売部の一部門としてネット販売を実施してきたが、販売拡大を目指し新たな部門として独立させる</a:t>
            </a:r>
            <a:r>
              <a:rPr kumimoji="1" lang="ja-JP" altLang="en-US" sz="2800" dirty="0" smtClean="0"/>
              <a:t>。</a:t>
            </a:r>
            <a:endParaRPr lang="ja-JP" sz="2800" dirty="0"/>
          </a:p>
        </p:txBody>
      </p:sp>
      <p:graphicFrame>
        <p:nvGraphicFramePr>
          <p:cNvPr id="6" name="コンテンツ プレースホルダー 5" descr="3つの等しい大きさの円で構成されたベン図。直営販売部、代理店販売部、ネット販売部の3つの円。" title="3つの等しい大きさの円で構成されたベン図"/>
          <p:cNvGraphicFramePr>
            <a:graphicFrameLocks noGrp="1"/>
          </p:cNvGraphicFramePr>
          <p:nvPr>
            <p:ph idx="1"/>
            <p:extLst>
              <p:ext uri="{D42A27DB-BD31-4B8C-83A1-F6EECF244321}">
                <p14:modId xmlns:p14="http://schemas.microsoft.com/office/powerpoint/2010/main" val="3371435861"/>
              </p:ext>
            </p:extLst>
          </p:nvPr>
        </p:nvGraphicFramePr>
        <p:xfrm>
          <a:off x="1461762" y="1484784"/>
          <a:ext cx="4824000" cy="468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descr="新商品のイメージ画像。ニコニコマーク入りチョコレート" title="新商品のイメージ画像"/>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sp>
        <p:nvSpPr>
          <p:cNvPr id="3" name="正方形/長方形 2"/>
          <p:cNvSpPr/>
          <p:nvPr/>
        </p:nvSpPr>
        <p:spPr>
          <a:xfrm>
            <a:off x="1461762" y="2088372"/>
            <a:ext cx="10441160" cy="4000854"/>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sz="3200" b="1" dirty="0" smtClean="0"/>
              <a:t>プライベートブランドの創設</a:t>
            </a:r>
            <a:endParaRPr lang="ja-JP" sz="3200" b="1" dirty="0"/>
          </a:p>
          <a:p>
            <a:pPr lvl="1" rtl="0"/>
            <a:r>
              <a:rPr kumimoji="1" lang="ja-JP" sz="2800" dirty="0" smtClean="0"/>
              <a:t>既存の商品を仕入、販売するだけでは価格を中心に消費者は判断する。独自商品を作る事で差別化を図る</a:t>
            </a:r>
            <a:r>
              <a:rPr kumimoji="1" lang="ja-JP" sz="3200" dirty="0" smtClean="0"/>
              <a:t>。</a:t>
            </a:r>
            <a:endParaRPr kumimoji="1" lang="en-US" altLang="ja-JP" sz="3200" dirty="0" smtClean="0"/>
          </a:p>
          <a:p>
            <a:pPr lvl="1" rtl="0"/>
            <a:endParaRPr lang="ja-JP" sz="3200" dirty="0"/>
          </a:p>
          <a:p>
            <a:pPr lvl="0" rtl="0">
              <a:buChar char="•"/>
            </a:pPr>
            <a:r>
              <a:rPr kumimoji="1" lang="ja-JP" sz="3200" b="1" dirty="0" smtClean="0"/>
              <a:t>低価格商品の提供</a:t>
            </a:r>
            <a:endParaRPr lang="ja-JP" sz="3200" b="1" dirty="0"/>
          </a:p>
          <a:p>
            <a:pPr lvl="1" rtl="0"/>
            <a:r>
              <a:rPr kumimoji="1" lang="ja-JP" sz="2800" dirty="0" smtClean="0"/>
              <a:t>海外工場生産により低価格の商品提供を実現させる</a:t>
            </a:r>
            <a:r>
              <a:rPr kumimoji="1" lang="ja-JP" sz="3200" dirty="0" smtClean="0"/>
              <a:t>。</a:t>
            </a:r>
            <a:endParaRPr lang="ja-JP" sz="3200" dirty="0"/>
          </a:p>
        </p:txBody>
      </p:sp>
    </p:spTree>
    <p:extLst>
      <p:ext uri="{BB962C8B-B14F-4D97-AF65-F5344CB8AC3E}">
        <p14:creationId xmlns:p14="http://schemas.microsoft.com/office/powerpoint/2010/main" val="354525531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pic>
        <p:nvPicPr>
          <p:cNvPr id="5" name="図 4" descr="インドネシアのイメージ画像。バリ島の海岸写真。" title="インドネシアのイメージ画像"/>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4" name="正方形/長方形 3"/>
          <p:cNvSpPr/>
          <p:nvPr/>
        </p:nvSpPr>
        <p:spPr>
          <a:xfrm>
            <a:off x="3530315" y="2182580"/>
            <a:ext cx="8433816" cy="383570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lvl="0" rtl="0">
              <a:buChar char="•"/>
            </a:pPr>
            <a:r>
              <a:rPr kumimoji="1" lang="ja-JP" altLang="en-US" sz="2800" b="1" dirty="0" smtClean="0">
                <a:solidFill>
                  <a:schemeClr val="tx1">
                    <a:lumMod val="95000"/>
                    <a:lumOff val="5000"/>
                  </a:schemeClr>
                </a:solidFill>
                <a:latin typeface="+mn-ea"/>
              </a:rPr>
              <a:t>労働力の安定性</a:t>
            </a:r>
            <a:endParaRPr lang="ja-JP" altLang="en-US" sz="2800" b="1" dirty="0">
              <a:solidFill>
                <a:schemeClr val="tx1">
                  <a:lumMod val="95000"/>
                  <a:lumOff val="5000"/>
                </a:schemeClr>
              </a:solidFill>
              <a:latin typeface="+mn-ea"/>
            </a:endParaRPr>
          </a:p>
          <a:p>
            <a:pPr lvl="1" rtl="0"/>
            <a:r>
              <a:rPr kumimoji="1" lang="ja-JP" altLang="en-US" sz="2400" dirty="0" smtClean="0"/>
              <a:t>インドネシアは労働力、賃金が安定している。</a:t>
            </a:r>
            <a:endParaRPr kumimoji="1" lang="en-US" altLang="ja-JP" sz="2400" dirty="0" smtClean="0"/>
          </a:p>
          <a:p>
            <a:pPr lvl="1" rtl="0"/>
            <a:endParaRPr lang="ja-JP" altLang="en-US" sz="2800" dirty="0"/>
          </a:p>
          <a:p>
            <a:pPr lvl="0" rtl="0">
              <a:buChar char="•"/>
            </a:pPr>
            <a:r>
              <a:rPr kumimoji="1" lang="ja-JP" altLang="en-US" sz="2800" b="1" dirty="0" smtClean="0">
                <a:solidFill>
                  <a:schemeClr val="tx1">
                    <a:lumMod val="95000"/>
                    <a:lumOff val="5000"/>
                  </a:schemeClr>
                </a:solidFill>
                <a:latin typeface="+mn-ea"/>
              </a:rPr>
              <a:t>為替変動リスクについて</a:t>
            </a:r>
            <a:endParaRPr lang="ja-JP" altLang="en-US" sz="2800" b="1" dirty="0">
              <a:solidFill>
                <a:schemeClr val="tx1">
                  <a:lumMod val="95000"/>
                  <a:lumOff val="5000"/>
                </a:schemeClr>
              </a:solidFill>
              <a:latin typeface="+mn-ea"/>
            </a:endParaRPr>
          </a:p>
          <a:p>
            <a:pPr lvl="1" algn="l" rtl="0"/>
            <a:r>
              <a:rPr kumimoji="1" lang="ja-JP" altLang="en-US" sz="2400" dirty="0" smtClean="0"/>
              <a:t>インドネシアの通貨（ルピア）は比較的安定している。</a:t>
            </a:r>
            <a:endParaRPr kumimoji="1" lang="en-US" altLang="ja-JP" sz="2400" dirty="0" smtClean="0"/>
          </a:p>
          <a:p>
            <a:pPr lvl="1" algn="l" rtl="0"/>
            <a:endParaRPr lang="ja-JP" altLang="en-US" sz="2800" dirty="0"/>
          </a:p>
          <a:p>
            <a:pPr lvl="0" rtl="0">
              <a:buChar char="•"/>
            </a:pPr>
            <a:r>
              <a:rPr kumimoji="1" lang="ja-JP" altLang="en-US" sz="28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800" b="1" dirty="0" smtClean="0">
                <a:solidFill>
                  <a:schemeClr val="tx1">
                    <a:lumMod val="95000"/>
                    <a:lumOff val="5000"/>
                  </a:schemeClr>
                </a:solidFill>
                <a:latin typeface="+mn-ea"/>
              </a:rPr>
              <a:t>管理</a:t>
            </a:r>
            <a:endParaRPr lang="ja-JP" altLang="en-US" sz="2800" b="1" dirty="0">
              <a:solidFill>
                <a:schemeClr val="tx1">
                  <a:lumMod val="95000"/>
                  <a:lumOff val="5000"/>
                </a:schemeClr>
              </a:solidFill>
              <a:latin typeface="+mn-ea"/>
            </a:endParaRPr>
          </a:p>
          <a:p>
            <a:pPr lvl="1" rtl="0"/>
            <a:r>
              <a:rPr kumimoji="1" lang="ja-JP" altLang="en-US" sz="2400" dirty="0" smtClean="0"/>
              <a:t>現地工場に本社社員を派遣し、製品品質の管理を行う。</a:t>
            </a:r>
            <a:endParaRPr lang="ja-JP" altLang="en-US" sz="2400" dirty="0"/>
          </a:p>
        </p:txBody>
      </p:sp>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descr="インドネシアのイメージ画像。インドネシア国旗。上が赤、下が白のツートンカラー。" title="インドネシアのイメージ画像"/>
          <p:cNvSpPr/>
          <p:nvPr/>
        </p:nvSpPr>
        <p:spPr>
          <a:xfrm>
            <a:off x="1461762" y="3212975"/>
            <a:ext cx="1728192" cy="1355745"/>
          </a:xfrm>
          <a:prstGeom prst="flowChartProcess">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794402"/>
            <a:ext cx="9144000" cy="1132901"/>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kumimoji="1" sz="6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600" dirty="0" smtClean="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株式会社 スパン商事　</a:t>
            </a:r>
            <a:endParaRPr lang="ja-JP" altLang="en-US" sz="3600" dirty="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pic>
        <p:nvPicPr>
          <p:cNvPr id="34" name="図 33" descr="株式会社　スパン商事のロゴマーク。虹色の三日月とSPANの文字の組み合わせ。" title="株式会社　スパン商事のロゴマーク"/>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1904" b="12281"/>
          <a:stretch/>
        </p:blipFill>
        <p:spPr>
          <a:xfrm rot="18825889">
            <a:off x="2338163" y="1987501"/>
            <a:ext cx="1768198" cy="1613802"/>
          </a:xfrm>
          <a:custGeom>
            <a:avLst/>
            <a:gdLst/>
            <a:ahLst/>
            <a:cxnLst/>
            <a:rect l="l" t="t" r="r" b="b"/>
            <a:pathLst>
              <a:path w="1768198" h="1613802">
                <a:moveTo>
                  <a:pt x="1104072" y="824168"/>
                </a:moveTo>
                <a:lnTo>
                  <a:pt x="1070473" y="793425"/>
                </a:lnTo>
                <a:cubicBezTo>
                  <a:pt x="1067440" y="790650"/>
                  <a:pt x="1064914" y="788767"/>
                  <a:pt x="1062895" y="787777"/>
                </a:cubicBezTo>
                <a:cubicBezTo>
                  <a:pt x="1061948" y="787819"/>
                  <a:pt x="1060408" y="789007"/>
                  <a:pt x="1058273" y="791340"/>
                </a:cubicBezTo>
                <a:lnTo>
                  <a:pt x="976763" y="880423"/>
                </a:lnTo>
                <a:lnTo>
                  <a:pt x="1020615" y="920547"/>
                </a:lnTo>
                <a:cubicBezTo>
                  <a:pt x="1032555" y="931473"/>
                  <a:pt x="1047734" y="938515"/>
                  <a:pt x="1066151" y="941674"/>
                </a:cubicBezTo>
                <a:cubicBezTo>
                  <a:pt x="1083387" y="944635"/>
                  <a:pt x="1100363" y="936982"/>
                  <a:pt x="1117078" y="918714"/>
                </a:cubicBezTo>
                <a:cubicBezTo>
                  <a:pt x="1131671" y="902765"/>
                  <a:pt x="1137899" y="886892"/>
                  <a:pt x="1135763" y="871093"/>
                </a:cubicBezTo>
                <a:cubicBezTo>
                  <a:pt x="1132643" y="856287"/>
                  <a:pt x="1122080" y="840645"/>
                  <a:pt x="1104072" y="824168"/>
                </a:cubicBezTo>
                <a:close/>
                <a:moveTo>
                  <a:pt x="1347291" y="1070018"/>
                </a:moveTo>
                <a:lnTo>
                  <a:pt x="1212128" y="1133755"/>
                </a:lnTo>
                <a:lnTo>
                  <a:pt x="1294664" y="1209275"/>
                </a:lnTo>
                <a:close/>
                <a:moveTo>
                  <a:pt x="1124964" y="814274"/>
                </a:moveTo>
                <a:cubicBezTo>
                  <a:pt x="1148462" y="835774"/>
                  <a:pt x="1162301" y="857123"/>
                  <a:pt x="1166481" y="878322"/>
                </a:cubicBezTo>
                <a:cubicBezTo>
                  <a:pt x="1170553" y="904792"/>
                  <a:pt x="1164439" y="926935"/>
                  <a:pt x="1148137" y="944750"/>
                </a:cubicBezTo>
                <a:cubicBezTo>
                  <a:pt x="1127919" y="966848"/>
                  <a:pt x="1105265" y="975787"/>
                  <a:pt x="1080178" y="971567"/>
                </a:cubicBezTo>
                <a:cubicBezTo>
                  <a:pt x="1053222" y="968564"/>
                  <a:pt x="1031139" y="959188"/>
                  <a:pt x="1013928" y="943439"/>
                </a:cubicBezTo>
                <a:lnTo>
                  <a:pt x="962314" y="896214"/>
                </a:lnTo>
                <a:lnTo>
                  <a:pt x="889244" y="976074"/>
                </a:lnTo>
                <a:cubicBezTo>
                  <a:pt x="886506" y="979065"/>
                  <a:pt x="885184" y="981626"/>
                  <a:pt x="885279" y="983755"/>
                </a:cubicBezTo>
                <a:cubicBezTo>
                  <a:pt x="885888" y="986203"/>
                  <a:pt x="887421" y="988552"/>
                  <a:pt x="889877" y="990799"/>
                </a:cubicBezTo>
                <a:lnTo>
                  <a:pt x="902868" y="1002686"/>
                </a:lnTo>
                <a:lnTo>
                  <a:pt x="888420" y="1018476"/>
                </a:lnTo>
                <a:lnTo>
                  <a:pt x="818504" y="954504"/>
                </a:lnTo>
                <a:lnTo>
                  <a:pt x="832953" y="938714"/>
                </a:lnTo>
                <a:lnTo>
                  <a:pt x="845964" y="950619"/>
                </a:lnTo>
                <a:cubicBezTo>
                  <a:pt x="848887" y="953294"/>
                  <a:pt x="850948" y="954611"/>
                  <a:pt x="852144" y="954571"/>
                </a:cubicBezTo>
                <a:cubicBezTo>
                  <a:pt x="853872" y="953757"/>
                  <a:pt x="856206" y="951744"/>
                  <a:pt x="859145" y="948533"/>
                </a:cubicBezTo>
                <a:lnTo>
                  <a:pt x="1028174" y="763800"/>
                </a:lnTo>
                <a:cubicBezTo>
                  <a:pt x="1030761" y="760972"/>
                  <a:pt x="1032142" y="759311"/>
                  <a:pt x="1032318" y="758816"/>
                </a:cubicBezTo>
                <a:cubicBezTo>
                  <a:pt x="1032185" y="758493"/>
                  <a:pt x="1030265" y="756636"/>
                  <a:pt x="1026560" y="753245"/>
                </a:cubicBezTo>
                <a:lnTo>
                  <a:pt x="1014845" y="742526"/>
                </a:lnTo>
                <a:lnTo>
                  <a:pt x="1029294" y="726736"/>
                </a:lnTo>
                <a:close/>
                <a:moveTo>
                  <a:pt x="1398064" y="1052244"/>
                </a:moveTo>
                <a:lnTo>
                  <a:pt x="1286822" y="1332062"/>
                </a:lnTo>
                <a:cubicBezTo>
                  <a:pt x="1284165" y="1338053"/>
                  <a:pt x="1283270" y="1342807"/>
                  <a:pt x="1284137" y="1346324"/>
                </a:cubicBezTo>
                <a:cubicBezTo>
                  <a:pt x="1284298" y="1349951"/>
                  <a:pt x="1285435" y="1352731"/>
                  <a:pt x="1287549" y="1354666"/>
                </a:cubicBezTo>
                <a:lnTo>
                  <a:pt x="1295372" y="1361823"/>
                </a:lnTo>
                <a:lnTo>
                  <a:pt x="1280924" y="1377614"/>
                </a:lnTo>
                <a:lnTo>
                  <a:pt x="1214899" y="1317202"/>
                </a:lnTo>
                <a:lnTo>
                  <a:pt x="1229347" y="1301412"/>
                </a:lnTo>
                <a:lnTo>
                  <a:pt x="1238468" y="1309756"/>
                </a:lnTo>
                <a:cubicBezTo>
                  <a:pt x="1241378" y="1312419"/>
                  <a:pt x="1244010" y="1312973"/>
                  <a:pt x="1246363" y="1311420"/>
                </a:cubicBezTo>
                <a:cubicBezTo>
                  <a:pt x="1250865" y="1309891"/>
                  <a:pt x="1254267" y="1306309"/>
                  <a:pt x="1256572" y="1300677"/>
                </a:cubicBezTo>
                <a:lnTo>
                  <a:pt x="1284025" y="1228551"/>
                </a:lnTo>
                <a:lnTo>
                  <a:pt x="1193809" y="1146004"/>
                </a:lnTo>
                <a:lnTo>
                  <a:pt x="1125451" y="1178508"/>
                </a:lnTo>
                <a:cubicBezTo>
                  <a:pt x="1118582" y="1181302"/>
                  <a:pt x="1115043" y="1185060"/>
                  <a:pt x="1114831" y="1189784"/>
                </a:cubicBezTo>
                <a:cubicBezTo>
                  <a:pt x="1115042" y="1194541"/>
                  <a:pt x="1117495" y="1199067"/>
                  <a:pt x="1122189" y="1203362"/>
                </a:cubicBezTo>
                <a:lnTo>
                  <a:pt x="1130012" y="1210520"/>
                </a:lnTo>
                <a:lnTo>
                  <a:pt x="1115564" y="1226311"/>
                </a:lnTo>
                <a:lnTo>
                  <a:pt x="1058577" y="1174169"/>
                </a:lnTo>
                <a:lnTo>
                  <a:pt x="1073026" y="1158378"/>
                </a:lnTo>
                <a:lnTo>
                  <a:pt x="1079552" y="1164350"/>
                </a:lnTo>
                <a:cubicBezTo>
                  <a:pt x="1081624" y="1166246"/>
                  <a:pt x="1084592" y="1167108"/>
                  <a:pt x="1088456" y="1166937"/>
                </a:cubicBezTo>
                <a:cubicBezTo>
                  <a:pt x="1092857" y="1168190"/>
                  <a:pt x="1097936" y="1167214"/>
                  <a:pt x="1103692" y="1164009"/>
                </a:cubicBezTo>
                <a:lnTo>
                  <a:pt x="1364890" y="1037737"/>
                </a:lnTo>
                <a:close/>
                <a:moveTo>
                  <a:pt x="1768198" y="1402827"/>
                </a:moveTo>
                <a:lnTo>
                  <a:pt x="1753750" y="1418618"/>
                </a:lnTo>
                <a:lnTo>
                  <a:pt x="1743353" y="1409105"/>
                </a:lnTo>
                <a:cubicBezTo>
                  <a:pt x="1740320" y="1406330"/>
                  <a:pt x="1737781" y="1404447"/>
                  <a:pt x="1735735" y="1403458"/>
                </a:cubicBezTo>
                <a:cubicBezTo>
                  <a:pt x="1734815" y="1403499"/>
                  <a:pt x="1733288" y="1404686"/>
                  <a:pt x="1731153" y="1407020"/>
                </a:cubicBezTo>
                <a:lnTo>
                  <a:pt x="1541949" y="1613802"/>
                </a:lnTo>
                <a:lnTo>
                  <a:pt x="1528114" y="1601143"/>
                </a:lnTo>
                <a:lnTo>
                  <a:pt x="1569771" y="1287663"/>
                </a:lnTo>
                <a:lnTo>
                  <a:pt x="1414840" y="1456989"/>
                </a:lnTo>
                <a:cubicBezTo>
                  <a:pt x="1412102" y="1459981"/>
                  <a:pt x="1410780" y="1462542"/>
                  <a:pt x="1410875" y="1464671"/>
                </a:cubicBezTo>
                <a:cubicBezTo>
                  <a:pt x="1411484" y="1467119"/>
                  <a:pt x="1413017" y="1469468"/>
                  <a:pt x="1415473" y="1471715"/>
                </a:cubicBezTo>
                <a:lnTo>
                  <a:pt x="1425891" y="1481248"/>
                </a:lnTo>
                <a:lnTo>
                  <a:pt x="1411443" y="1497038"/>
                </a:lnTo>
                <a:lnTo>
                  <a:pt x="1359603" y="1449605"/>
                </a:lnTo>
                <a:lnTo>
                  <a:pt x="1374051" y="1433814"/>
                </a:lnTo>
                <a:lnTo>
                  <a:pt x="1384469" y="1443346"/>
                </a:lnTo>
                <a:cubicBezTo>
                  <a:pt x="1387406" y="1446034"/>
                  <a:pt x="1390018" y="1447326"/>
                  <a:pt x="1392304" y="1447225"/>
                </a:cubicBezTo>
                <a:cubicBezTo>
                  <a:pt x="1394197" y="1447141"/>
                  <a:pt x="1396493" y="1445624"/>
                  <a:pt x="1399193" y="1442673"/>
                </a:cubicBezTo>
                <a:lnTo>
                  <a:pt x="1568222" y="1257940"/>
                </a:lnTo>
                <a:cubicBezTo>
                  <a:pt x="1570319" y="1255647"/>
                  <a:pt x="1571339" y="1253844"/>
                  <a:pt x="1571281" y="1252530"/>
                </a:cubicBezTo>
                <a:cubicBezTo>
                  <a:pt x="1570856" y="1251561"/>
                  <a:pt x="1568784" y="1249375"/>
                  <a:pt x="1565064" y="1245972"/>
                </a:cubicBezTo>
                <a:lnTo>
                  <a:pt x="1553370" y="1235273"/>
                </a:lnTo>
                <a:lnTo>
                  <a:pt x="1567819" y="1219482"/>
                </a:lnTo>
                <a:lnTo>
                  <a:pt x="1610353" y="1258400"/>
                </a:lnTo>
                <a:lnTo>
                  <a:pt x="1571566" y="1549975"/>
                </a:lnTo>
                <a:lnTo>
                  <a:pt x="1715486" y="1392685"/>
                </a:lnTo>
                <a:cubicBezTo>
                  <a:pt x="1717583" y="1390392"/>
                  <a:pt x="1718610" y="1388609"/>
                  <a:pt x="1718566" y="1387333"/>
                </a:cubicBezTo>
                <a:cubicBezTo>
                  <a:pt x="1718126" y="1386326"/>
                  <a:pt x="1716054" y="1384126"/>
                  <a:pt x="1712348" y="1380736"/>
                </a:cubicBezTo>
                <a:lnTo>
                  <a:pt x="1701931" y="1371204"/>
                </a:lnTo>
                <a:lnTo>
                  <a:pt x="1716379" y="1355413"/>
                </a:lnTo>
                <a:close/>
                <a:moveTo>
                  <a:pt x="992320" y="541673"/>
                </a:moveTo>
                <a:lnTo>
                  <a:pt x="928384" y="629021"/>
                </a:lnTo>
                <a:lnTo>
                  <a:pt x="906868" y="618916"/>
                </a:lnTo>
                <a:cubicBezTo>
                  <a:pt x="918812" y="583043"/>
                  <a:pt x="923331" y="555911"/>
                  <a:pt x="920425" y="537517"/>
                </a:cubicBezTo>
                <a:cubicBezTo>
                  <a:pt x="917682" y="521592"/>
                  <a:pt x="908340" y="506337"/>
                  <a:pt x="892401" y="491753"/>
                </a:cubicBezTo>
                <a:cubicBezTo>
                  <a:pt x="872380" y="473434"/>
                  <a:pt x="854147" y="466115"/>
                  <a:pt x="837702" y="469795"/>
                </a:cubicBezTo>
                <a:cubicBezTo>
                  <a:pt x="820040" y="474546"/>
                  <a:pt x="805349" y="483328"/>
                  <a:pt x="793627" y="496137"/>
                </a:cubicBezTo>
                <a:cubicBezTo>
                  <a:pt x="782626" y="508161"/>
                  <a:pt x="777365" y="519771"/>
                  <a:pt x="777845" y="530968"/>
                </a:cubicBezTo>
                <a:cubicBezTo>
                  <a:pt x="778545" y="546335"/>
                  <a:pt x="788540" y="576326"/>
                  <a:pt x="807832" y="620942"/>
                </a:cubicBezTo>
                <a:cubicBezTo>
                  <a:pt x="825299" y="658475"/>
                  <a:pt x="833455" y="689540"/>
                  <a:pt x="832299" y="714136"/>
                </a:cubicBezTo>
                <a:cubicBezTo>
                  <a:pt x="831186" y="742434"/>
                  <a:pt x="821486" y="766575"/>
                  <a:pt x="803201" y="786559"/>
                </a:cubicBezTo>
                <a:cubicBezTo>
                  <a:pt x="784163" y="807366"/>
                  <a:pt x="758391" y="819659"/>
                  <a:pt x="725885" y="823437"/>
                </a:cubicBezTo>
                <a:cubicBezTo>
                  <a:pt x="695255" y="827149"/>
                  <a:pt x="665364" y="815668"/>
                  <a:pt x="636212" y="788995"/>
                </a:cubicBezTo>
                <a:cubicBezTo>
                  <a:pt x="625122" y="778847"/>
                  <a:pt x="615739" y="765824"/>
                  <a:pt x="608064" y="749925"/>
                </a:cubicBezTo>
                <a:cubicBezTo>
                  <a:pt x="603564" y="739924"/>
                  <a:pt x="598249" y="732119"/>
                  <a:pt x="592118" y="726509"/>
                </a:cubicBezTo>
                <a:cubicBezTo>
                  <a:pt x="589776" y="724366"/>
                  <a:pt x="586501" y="722967"/>
                  <a:pt x="582293" y="722311"/>
                </a:cubicBezTo>
                <a:cubicBezTo>
                  <a:pt x="577008" y="721509"/>
                  <a:pt x="567860" y="718922"/>
                  <a:pt x="554850" y="714548"/>
                </a:cubicBezTo>
                <a:lnTo>
                  <a:pt x="623509" y="609030"/>
                </a:lnTo>
                <a:lnTo>
                  <a:pt x="649123" y="620060"/>
                </a:lnTo>
                <a:cubicBezTo>
                  <a:pt x="629267" y="659250"/>
                  <a:pt x="621335" y="689397"/>
                  <a:pt x="625327" y="710498"/>
                </a:cubicBezTo>
                <a:cubicBezTo>
                  <a:pt x="629555" y="734539"/>
                  <a:pt x="640114" y="754287"/>
                  <a:pt x="657005" y="769742"/>
                </a:cubicBezTo>
                <a:cubicBezTo>
                  <a:pt x="674518" y="785766"/>
                  <a:pt x="692350" y="792349"/>
                  <a:pt x="710499" y="789489"/>
                </a:cubicBezTo>
                <a:cubicBezTo>
                  <a:pt x="730787" y="786534"/>
                  <a:pt x="750140" y="774992"/>
                  <a:pt x="768559" y="754862"/>
                </a:cubicBezTo>
                <a:cubicBezTo>
                  <a:pt x="777668" y="744907"/>
                  <a:pt x="781768" y="729880"/>
                  <a:pt x="780858" y="709783"/>
                </a:cubicBezTo>
                <a:cubicBezTo>
                  <a:pt x="780016" y="690823"/>
                  <a:pt x="773028" y="666089"/>
                  <a:pt x="759893" y="635579"/>
                </a:cubicBezTo>
                <a:cubicBezTo>
                  <a:pt x="741225" y="592744"/>
                  <a:pt x="730850" y="560540"/>
                  <a:pt x="728769" y="538967"/>
                </a:cubicBezTo>
                <a:cubicBezTo>
                  <a:pt x="726521" y="516032"/>
                  <a:pt x="736115" y="492853"/>
                  <a:pt x="757547" y="469429"/>
                </a:cubicBezTo>
                <a:cubicBezTo>
                  <a:pt x="774928" y="450433"/>
                  <a:pt x="798207" y="439709"/>
                  <a:pt x="827382" y="437255"/>
                </a:cubicBezTo>
                <a:cubicBezTo>
                  <a:pt x="856243" y="434814"/>
                  <a:pt x="885414" y="447082"/>
                  <a:pt x="914895" y="474058"/>
                </a:cubicBezTo>
                <a:cubicBezTo>
                  <a:pt x="927047" y="485176"/>
                  <a:pt x="937014" y="497726"/>
                  <a:pt x="944798" y="511706"/>
                </a:cubicBezTo>
                <a:cubicBezTo>
                  <a:pt x="950526" y="524848"/>
                  <a:pt x="955256" y="533127"/>
                  <a:pt x="958989" y="536543"/>
                </a:cubicBezTo>
                <a:cubicBezTo>
                  <a:pt x="960600" y="538016"/>
                  <a:pt x="963079" y="538688"/>
                  <a:pt x="966426" y="538557"/>
                </a:cubicBezTo>
                <a:cubicBezTo>
                  <a:pt x="970241" y="540265"/>
                  <a:pt x="978873" y="541305"/>
                  <a:pt x="992320" y="541673"/>
                </a:cubicBezTo>
                <a:close/>
                <a:moveTo>
                  <a:pt x="1008000" y="0"/>
                </a:moveTo>
                <a:cubicBezTo>
                  <a:pt x="668479" y="151493"/>
                  <a:pt x="464003" y="408953"/>
                  <a:pt x="464003" y="684957"/>
                </a:cubicBezTo>
                <a:cubicBezTo>
                  <a:pt x="464003" y="960961"/>
                  <a:pt x="668480" y="1218421"/>
                  <a:pt x="1008000" y="1369914"/>
                </a:cubicBezTo>
                <a:cubicBezTo>
                  <a:pt x="451297" y="1369914"/>
                  <a:pt x="0" y="1063248"/>
                  <a:pt x="0" y="684957"/>
                </a:cubicBezTo>
                <a:cubicBezTo>
                  <a:pt x="0" y="306666"/>
                  <a:pt x="451297" y="0"/>
                  <a:pt x="1008000" y="0"/>
                </a:cubicBezTo>
                <a:close/>
              </a:path>
            </a:pathLst>
          </a:custGeom>
          <a:effectLst>
            <a:reflection blurRad="6350" stA="50000" endA="300" endPos="55500" dist="101600" dir="5400000" sy="-100000" algn="bl" rotWithShape="0"/>
          </a:effectLst>
          <a:scene3d>
            <a:camera prst="isometricOffAxis2Left"/>
            <a:lightRig rig="threePt" dir="t"/>
          </a:scene3d>
          <a:sp3d>
            <a:bevelT/>
          </a:sp3d>
        </p:spPr>
      </p:pic>
      <p:sp>
        <p:nvSpPr>
          <p:cNvPr id="10" name="正方形/長方形 9" descr="水色の枠線の長方形。会社名とロゴマークを囲む飾り枠。" title="枠"/>
          <p:cNvSpPr/>
          <p:nvPr/>
        </p:nvSpPr>
        <p:spPr>
          <a:xfrm>
            <a:off x="1847528" y="1052736"/>
            <a:ext cx="8136000" cy="4896000"/>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807307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2573</TotalTime>
  <Words>285</Words>
  <Application>Microsoft Office PowerPoint</Application>
  <PresentationFormat>ワイド画面</PresentationFormat>
  <Paragraphs>75</Paragraphs>
  <Slides>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8</vt:i4>
      </vt:variant>
    </vt:vector>
  </HeadingPairs>
  <TitlesOfParts>
    <vt:vector size="23"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メイリオ</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159</cp:revision>
  <dcterms:created xsi:type="dcterms:W3CDTF">2011-12-02T23:18:28Z</dcterms:created>
  <dcterms:modified xsi:type="dcterms:W3CDTF">2016-03-08T06:18:45Z</dcterms:modified>
</cp:coreProperties>
</file>