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6" r:id="rId1"/>
    <p:sldMasterId id="2147484215" r:id="rId2"/>
  </p:sldMasterIdLst>
  <p:notesMasterIdLst>
    <p:notesMasterId r:id="rId11"/>
  </p:notesMasterIdLst>
  <p:sldIdLst>
    <p:sldId id="256" r:id="rId3"/>
    <p:sldId id="257" r:id="rId4"/>
    <p:sldId id="258" r:id="rId5"/>
    <p:sldId id="259" r:id="rId6"/>
    <p:sldId id="260" r:id="rId7"/>
    <p:sldId id="261" r:id="rId8"/>
    <p:sldId id="262" r:id="rId9"/>
    <p:sldId id="265" r:id="rId1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ka gawa" initials="ng" lastIdx="2" clrIdx="0">
    <p:extLst>
      <p:ext uri="{19B8F6BF-5375-455C-9EA6-DF929625EA0E}">
        <p15:presenceInfo xmlns:p15="http://schemas.microsoft.com/office/powerpoint/2012/main" userId="82d3d00325ab45c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B47A1"/>
    <a:srgbClr val="FFFF00"/>
    <a:srgbClr val="FFFF66"/>
    <a:srgbClr val="FFFF99"/>
    <a:srgbClr val="FF99CC"/>
    <a:srgbClr val="CCFFFF"/>
    <a:srgbClr val="99FFCC"/>
    <a:srgbClr val="FFA3E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18" autoAdjust="0"/>
    <p:restoredTop sz="94424" autoAdjust="0"/>
  </p:normalViewPr>
  <p:slideViewPr>
    <p:cSldViewPr>
      <p:cViewPr varScale="1">
        <p:scale>
          <a:sx n="70" d="100"/>
          <a:sy n="70" d="100"/>
        </p:scale>
        <p:origin x="570" y="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1632" y="-119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932138121174435"/>
          <c:y val="5.5734837639295022E-2"/>
          <c:w val="0.53143028386913094"/>
          <c:h val="0.75366796442264561"/>
        </c:manualLayout>
      </c:layout>
      <c:lineChart>
        <c:grouping val="standard"/>
        <c:varyColors val="0"/>
        <c:ser>
          <c:idx val="0"/>
          <c:order val="0"/>
          <c:tx>
            <c:strRef>
              <c:f>Sheet1!$B$1</c:f>
              <c:strCache>
                <c:ptCount val="1"/>
                <c:pt idx="0">
                  <c:v>直販</c:v>
                </c:pt>
              </c:strCache>
            </c:strRef>
          </c:tx>
          <c:spPr>
            <a:ln w="34925" cap="rnd">
              <a:solidFill>
                <a:schemeClr val="accent6"/>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Sheet1!$B$2:$B$5</c:f>
              <c:numCache>
                <c:formatCode>General</c:formatCode>
                <c:ptCount val="4"/>
                <c:pt idx="0">
                  <c:v>85</c:v>
                </c:pt>
                <c:pt idx="1">
                  <c:v>80</c:v>
                </c:pt>
                <c:pt idx="2">
                  <c:v>77</c:v>
                </c:pt>
                <c:pt idx="3">
                  <c:v>80</c:v>
                </c:pt>
              </c:numCache>
            </c:numRef>
          </c:val>
          <c:smooth val="0"/>
        </c:ser>
        <c:ser>
          <c:idx val="1"/>
          <c:order val="1"/>
          <c:tx>
            <c:strRef>
              <c:f>Sheet1!$C$1</c:f>
              <c:strCache>
                <c:ptCount val="1"/>
                <c:pt idx="0">
                  <c:v>代理店</c:v>
                </c:pt>
              </c:strCache>
            </c:strRef>
          </c:tx>
          <c:spPr>
            <a:ln w="34925" cap="rnd">
              <a:solidFill>
                <a:srgbClr val="00B050"/>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Sheet1!$C$2:$C$5</c:f>
              <c:numCache>
                <c:formatCode>General</c:formatCode>
                <c:ptCount val="4"/>
                <c:pt idx="0">
                  <c:v>140</c:v>
                </c:pt>
                <c:pt idx="1">
                  <c:v>130</c:v>
                </c:pt>
                <c:pt idx="2">
                  <c:v>126</c:v>
                </c:pt>
                <c:pt idx="3">
                  <c:v>130</c:v>
                </c:pt>
              </c:numCache>
            </c:numRef>
          </c:val>
          <c:smooth val="0"/>
        </c:ser>
        <c:ser>
          <c:idx val="2"/>
          <c:order val="2"/>
          <c:tx>
            <c:strRef>
              <c:f>Sheet1!$D$1</c:f>
              <c:strCache>
                <c:ptCount val="1"/>
                <c:pt idx="0">
                  <c:v>ネット</c:v>
                </c:pt>
              </c:strCache>
            </c:strRef>
          </c:tx>
          <c:spPr>
            <a:ln w="73025" cap="rnd">
              <a:solidFill>
                <a:srgbClr val="FF0066"/>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Sheet1!$D$2:$D$5</c:f>
              <c:numCache>
                <c:formatCode>General</c:formatCode>
                <c:ptCount val="4"/>
                <c:pt idx="0">
                  <c:v>5</c:v>
                </c:pt>
                <c:pt idx="1">
                  <c:v>27</c:v>
                </c:pt>
                <c:pt idx="2">
                  <c:v>40</c:v>
                </c:pt>
                <c:pt idx="3">
                  <c:v>60</c:v>
                </c:pt>
              </c:numCache>
            </c:numRef>
          </c:val>
          <c:smooth val="0"/>
        </c:ser>
        <c:dLbls>
          <c:showLegendKey val="0"/>
          <c:showVal val="0"/>
          <c:showCatName val="0"/>
          <c:showSerName val="0"/>
          <c:showPercent val="0"/>
          <c:showBubbleSize val="0"/>
        </c:dLbls>
        <c:smooth val="0"/>
        <c:axId val="266820064"/>
        <c:axId val="266816536"/>
      </c:lineChart>
      <c:catAx>
        <c:axId val="266820064"/>
        <c:scaling>
          <c:orientation val="minMax"/>
        </c:scaling>
        <c:delete val="0"/>
        <c:axPos val="b"/>
        <c:numFmt formatCode="General" sourceLinked="0"/>
        <c:majorTickMark val="none"/>
        <c:minorTickMark val="none"/>
        <c:tickLblPos val="nextTo"/>
        <c:spPr>
          <a:solidFill>
            <a:schemeClr val="bg1"/>
          </a:solid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endParaRPr lang="ja-JP"/>
          </a:p>
        </c:txPr>
        <c:crossAx val="266816536"/>
        <c:crosses val="autoZero"/>
        <c:auto val="1"/>
        <c:lblAlgn val="ctr"/>
        <c:lblOffset val="100"/>
        <c:noMultiLvlLbl val="0"/>
      </c:catAx>
      <c:valAx>
        <c:axId val="2668165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solidFill>
            <a:schemeClr val="bg1"/>
          </a:solidFill>
          <a:ln>
            <a:noFill/>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ja-JP"/>
          </a:p>
        </c:txPr>
        <c:crossAx val="266820064"/>
        <c:crosses val="autoZero"/>
        <c:crossBetween val="between"/>
      </c:valAx>
      <c:spPr>
        <a:solidFill>
          <a:schemeClr val="bg1"/>
        </a:solidFill>
        <a:ln>
          <a:noFill/>
        </a:ln>
        <a:effectLst/>
      </c:spPr>
    </c:plotArea>
    <c:legend>
      <c:legendPos val="b"/>
      <c:layout>
        <c:manualLayout>
          <c:xMode val="edge"/>
          <c:yMode val="edge"/>
          <c:x val="7.9333720835167237E-2"/>
          <c:y val="0.91337284799423346"/>
          <c:w val="0.73733759361361129"/>
          <c:h val="7.8177150619611321E-2"/>
        </c:manualLayout>
      </c:layout>
      <c:overlay val="0"/>
      <c:spPr>
        <a:solidFill>
          <a:schemeClr val="bg1"/>
        </a:solid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661852-61B3-4B2C-B28B-84FF6CDA23C9}" type="doc">
      <dgm:prSet loTypeId="urn:microsoft.com/office/officeart/2005/8/layout/venn1" loCatId="relationship" qsTypeId="urn:microsoft.com/office/officeart/2005/8/quickstyle/3d1" qsCatId="3D" csTypeId="urn:microsoft.com/office/officeart/2005/8/colors/colorful4" csCatId="colorful" phldr="1"/>
      <dgm:spPr/>
      <dgm:t>
        <a:bodyPr/>
        <a:lstStyle/>
        <a:p>
          <a:endParaRPr kumimoji="1" lang="ja-JP" altLang="en-US"/>
        </a:p>
      </dgm:t>
    </dgm:pt>
    <dgm:pt modelId="{B846A2FD-5395-48E4-BF05-40A09D9C9C09}">
      <dgm:prSet phldrT="[テキスト]"/>
      <dgm:spPr/>
      <dgm:t>
        <a:bodyPr/>
        <a:lstStyle/>
        <a:p>
          <a:r>
            <a:rPr kumimoji="1" lang="ja-JP" altLang="en-US" b="0" dirty="0" smtClean="0">
              <a:latin typeface="+mn-ea"/>
              <a:ea typeface="+mn-ea"/>
            </a:rPr>
            <a:t>直営販売部</a:t>
          </a:r>
          <a:endParaRPr kumimoji="1" lang="ja-JP" altLang="en-US" b="0" dirty="0">
            <a:latin typeface="+mn-ea"/>
            <a:ea typeface="+mn-ea"/>
          </a:endParaRPr>
        </a:p>
      </dgm:t>
      <dgm:extLst>
        <a:ext uri="{E40237B7-FDA0-4F09-8148-C483321AD2D9}">
          <dgm14:cNvPr xmlns:dgm14="http://schemas.microsoft.com/office/drawing/2010/diagram" id="0" name="" title="直営販売部"/>
        </a:ext>
      </dgm:extLst>
    </dgm:pt>
    <dgm:pt modelId="{FD1B3F10-DDBA-4307-BB1B-7D5D59E3C9E3}" type="parTrans" cxnId="{07F153E4-FB56-4226-896A-C7E0F63730EA}">
      <dgm:prSet/>
      <dgm:spPr/>
      <dgm:t>
        <a:bodyPr/>
        <a:lstStyle/>
        <a:p>
          <a:endParaRPr kumimoji="1" lang="ja-JP" altLang="en-US" b="0">
            <a:solidFill>
              <a:schemeClr val="bg2">
                <a:lumMod val="10000"/>
              </a:schemeClr>
            </a:solidFill>
            <a:latin typeface="+mn-ea"/>
            <a:ea typeface="+mn-ea"/>
          </a:endParaRPr>
        </a:p>
      </dgm:t>
    </dgm:pt>
    <dgm:pt modelId="{FBB5C198-15DE-48F4-881A-821E2D3A2751}" type="sibTrans" cxnId="{07F153E4-FB56-4226-896A-C7E0F63730EA}">
      <dgm:prSet/>
      <dgm:spPr/>
      <dgm:t>
        <a:bodyPr/>
        <a:lstStyle/>
        <a:p>
          <a:endParaRPr kumimoji="1" lang="ja-JP" altLang="en-US" b="0">
            <a:solidFill>
              <a:schemeClr val="bg2">
                <a:lumMod val="10000"/>
              </a:schemeClr>
            </a:solidFill>
            <a:latin typeface="+mn-ea"/>
            <a:ea typeface="+mn-ea"/>
          </a:endParaRPr>
        </a:p>
      </dgm:t>
    </dgm:pt>
    <dgm:pt modelId="{5DC371CC-56BD-43C5-B90F-140868D17463}">
      <dgm:prSet phldrT="[テキスト]"/>
      <dgm:spPr/>
      <dgm:t>
        <a:bodyPr/>
        <a:lstStyle/>
        <a:p>
          <a:r>
            <a:rPr kumimoji="1" lang="ja-JP" altLang="en-US" b="0" dirty="0" smtClean="0">
              <a:latin typeface="+mn-ea"/>
              <a:ea typeface="+mn-ea"/>
            </a:rPr>
            <a:t>代理店販売部</a:t>
          </a:r>
          <a:endParaRPr kumimoji="1" lang="ja-JP" altLang="en-US" b="0" dirty="0">
            <a:latin typeface="+mn-ea"/>
            <a:ea typeface="+mn-ea"/>
          </a:endParaRPr>
        </a:p>
      </dgm:t>
      <dgm:extLst>
        <a:ext uri="{E40237B7-FDA0-4F09-8148-C483321AD2D9}">
          <dgm14:cNvPr xmlns:dgm14="http://schemas.microsoft.com/office/drawing/2010/diagram" id="0" name="" title="代理店販売部"/>
        </a:ext>
      </dgm:extLst>
    </dgm:pt>
    <dgm:pt modelId="{B1B08736-4C63-49DD-BAE3-45363A249E00}" type="parTrans" cxnId="{76D20E1E-CF6F-4D53-BBBA-D4005CAF119D}">
      <dgm:prSet/>
      <dgm:spPr/>
      <dgm:t>
        <a:bodyPr/>
        <a:lstStyle/>
        <a:p>
          <a:endParaRPr kumimoji="1" lang="ja-JP" altLang="en-US" b="0">
            <a:solidFill>
              <a:schemeClr val="bg2">
                <a:lumMod val="10000"/>
              </a:schemeClr>
            </a:solidFill>
            <a:latin typeface="+mn-ea"/>
            <a:ea typeface="+mn-ea"/>
          </a:endParaRPr>
        </a:p>
      </dgm:t>
    </dgm:pt>
    <dgm:pt modelId="{0E003FB4-3F70-49C4-98E0-D8DB26240F83}" type="sibTrans" cxnId="{76D20E1E-CF6F-4D53-BBBA-D4005CAF119D}">
      <dgm:prSet/>
      <dgm:spPr/>
      <dgm:t>
        <a:bodyPr/>
        <a:lstStyle/>
        <a:p>
          <a:endParaRPr kumimoji="1" lang="ja-JP" altLang="en-US" b="0">
            <a:solidFill>
              <a:schemeClr val="bg2">
                <a:lumMod val="10000"/>
              </a:schemeClr>
            </a:solidFill>
            <a:latin typeface="+mn-ea"/>
            <a:ea typeface="+mn-ea"/>
          </a:endParaRPr>
        </a:p>
      </dgm:t>
    </dgm:pt>
    <dgm:pt modelId="{1E40785D-71EE-4ECF-9F51-76F740F51B6F}">
      <dgm:prSet phldrT="[テキスト]"/>
      <dgm:spPr/>
      <dgm:t>
        <a:bodyPr/>
        <a:lstStyle/>
        <a:p>
          <a:r>
            <a:rPr kumimoji="1" lang="ja-JP" altLang="en-US" b="1" dirty="0" smtClean="0">
              <a:latin typeface="+mn-ea"/>
              <a:ea typeface="+mn-ea"/>
            </a:rPr>
            <a:t>ネット販売部</a:t>
          </a:r>
          <a:endParaRPr kumimoji="1" lang="ja-JP" altLang="en-US" b="1" dirty="0">
            <a:latin typeface="+mn-ea"/>
            <a:ea typeface="+mn-ea"/>
          </a:endParaRPr>
        </a:p>
      </dgm:t>
      <dgm:extLst>
        <a:ext uri="{E40237B7-FDA0-4F09-8148-C483321AD2D9}">
          <dgm14:cNvPr xmlns:dgm14="http://schemas.microsoft.com/office/drawing/2010/diagram" id="0" name="" title="ネット販売部"/>
        </a:ext>
      </dgm:extLst>
    </dgm:pt>
    <dgm:pt modelId="{07B2BFBD-AA90-453A-BBF0-D502D264A165}" type="parTrans" cxnId="{9D00C712-DD2A-40DB-BA4A-59EC347BB5D9}">
      <dgm:prSet/>
      <dgm:spPr/>
      <dgm:t>
        <a:bodyPr/>
        <a:lstStyle/>
        <a:p>
          <a:endParaRPr kumimoji="1" lang="ja-JP" altLang="en-US" b="0">
            <a:solidFill>
              <a:schemeClr val="bg2">
                <a:lumMod val="10000"/>
              </a:schemeClr>
            </a:solidFill>
            <a:latin typeface="+mn-ea"/>
            <a:ea typeface="+mn-ea"/>
          </a:endParaRPr>
        </a:p>
      </dgm:t>
    </dgm:pt>
    <dgm:pt modelId="{01BB1530-453F-4A6D-A1A8-2D7C040CB687}" type="sibTrans" cxnId="{9D00C712-DD2A-40DB-BA4A-59EC347BB5D9}">
      <dgm:prSet/>
      <dgm:spPr/>
      <dgm:t>
        <a:bodyPr/>
        <a:lstStyle/>
        <a:p>
          <a:endParaRPr kumimoji="1" lang="ja-JP" altLang="en-US" b="0">
            <a:solidFill>
              <a:schemeClr val="bg2">
                <a:lumMod val="10000"/>
              </a:schemeClr>
            </a:solidFill>
            <a:latin typeface="+mn-ea"/>
            <a:ea typeface="+mn-ea"/>
          </a:endParaRPr>
        </a:p>
      </dgm:t>
    </dgm:pt>
    <dgm:pt modelId="{DF2AD896-1B97-4C52-BD71-19DDAC283F0D}" type="pres">
      <dgm:prSet presAssocID="{05661852-61B3-4B2C-B28B-84FF6CDA23C9}" presName="compositeShape" presStyleCnt="0">
        <dgm:presLayoutVars>
          <dgm:chMax val="7"/>
          <dgm:dir/>
          <dgm:resizeHandles val="exact"/>
        </dgm:presLayoutVars>
      </dgm:prSet>
      <dgm:spPr/>
      <dgm:t>
        <a:bodyPr/>
        <a:lstStyle/>
        <a:p>
          <a:endParaRPr kumimoji="1" lang="ja-JP" altLang="en-US"/>
        </a:p>
      </dgm:t>
    </dgm:pt>
    <dgm:pt modelId="{45EFB43D-53AD-4D6C-A74A-5A3D43293FF0}" type="pres">
      <dgm:prSet presAssocID="{B846A2FD-5395-48E4-BF05-40A09D9C9C09}" presName="circ1" presStyleLbl="vennNode1" presStyleIdx="0" presStyleCnt="3"/>
      <dgm:spPr/>
      <dgm:t>
        <a:bodyPr/>
        <a:lstStyle/>
        <a:p>
          <a:endParaRPr kumimoji="1" lang="ja-JP" altLang="en-US"/>
        </a:p>
      </dgm:t>
    </dgm:pt>
    <dgm:pt modelId="{822E046F-385F-4F8D-9A98-30B01FBF099C}" type="pres">
      <dgm:prSet presAssocID="{B846A2FD-5395-48E4-BF05-40A09D9C9C09}" presName="circ1Tx" presStyleLbl="revTx" presStyleIdx="0" presStyleCnt="0">
        <dgm:presLayoutVars>
          <dgm:chMax val="0"/>
          <dgm:chPref val="0"/>
          <dgm:bulletEnabled val="1"/>
        </dgm:presLayoutVars>
      </dgm:prSet>
      <dgm:spPr/>
      <dgm:t>
        <a:bodyPr/>
        <a:lstStyle/>
        <a:p>
          <a:endParaRPr kumimoji="1" lang="ja-JP" altLang="en-US"/>
        </a:p>
      </dgm:t>
    </dgm:pt>
    <dgm:pt modelId="{E9CCF4B4-CDCF-4B82-9A15-DBEB9449140F}" type="pres">
      <dgm:prSet presAssocID="{1E40785D-71EE-4ECF-9F51-76F740F51B6F}" presName="circ2" presStyleLbl="vennNode1" presStyleIdx="1" presStyleCnt="3"/>
      <dgm:spPr/>
      <dgm:t>
        <a:bodyPr/>
        <a:lstStyle/>
        <a:p>
          <a:endParaRPr kumimoji="1" lang="ja-JP" altLang="en-US"/>
        </a:p>
      </dgm:t>
    </dgm:pt>
    <dgm:pt modelId="{53A11221-9CCC-4AB5-A4AD-4ED16CD235BB}" type="pres">
      <dgm:prSet presAssocID="{1E40785D-71EE-4ECF-9F51-76F740F51B6F}" presName="circ2Tx" presStyleLbl="revTx" presStyleIdx="0" presStyleCnt="0">
        <dgm:presLayoutVars>
          <dgm:chMax val="0"/>
          <dgm:chPref val="0"/>
          <dgm:bulletEnabled val="1"/>
        </dgm:presLayoutVars>
      </dgm:prSet>
      <dgm:spPr/>
      <dgm:t>
        <a:bodyPr/>
        <a:lstStyle/>
        <a:p>
          <a:endParaRPr kumimoji="1" lang="ja-JP" altLang="en-US"/>
        </a:p>
      </dgm:t>
    </dgm:pt>
    <dgm:pt modelId="{40EB2096-2CEC-48FE-826D-302FC6CA4ED3}" type="pres">
      <dgm:prSet presAssocID="{5DC371CC-56BD-43C5-B90F-140868D17463}" presName="circ3" presStyleLbl="vennNode1" presStyleIdx="2" presStyleCnt="3"/>
      <dgm:spPr/>
      <dgm:t>
        <a:bodyPr/>
        <a:lstStyle/>
        <a:p>
          <a:endParaRPr kumimoji="1" lang="ja-JP" altLang="en-US"/>
        </a:p>
      </dgm:t>
    </dgm:pt>
    <dgm:pt modelId="{23B230B0-357F-4497-93B6-B87426609FD0}" type="pres">
      <dgm:prSet presAssocID="{5DC371CC-56BD-43C5-B90F-140868D17463}"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08882B84-DD72-4E0B-A8CC-E65BAEA86A70}" type="presOf" srcId="{1E40785D-71EE-4ECF-9F51-76F740F51B6F}" destId="{53A11221-9CCC-4AB5-A4AD-4ED16CD235BB}" srcOrd="1" destOrd="0" presId="urn:microsoft.com/office/officeart/2005/8/layout/venn1"/>
    <dgm:cxn modelId="{07F153E4-FB56-4226-896A-C7E0F63730EA}" srcId="{05661852-61B3-4B2C-B28B-84FF6CDA23C9}" destId="{B846A2FD-5395-48E4-BF05-40A09D9C9C09}" srcOrd="0" destOrd="0" parTransId="{FD1B3F10-DDBA-4307-BB1B-7D5D59E3C9E3}" sibTransId="{FBB5C198-15DE-48F4-881A-821E2D3A2751}"/>
    <dgm:cxn modelId="{EB9FF324-9AC6-46D7-AB00-BE1D65E5ACD3}" type="presOf" srcId="{05661852-61B3-4B2C-B28B-84FF6CDA23C9}" destId="{DF2AD896-1B97-4C52-BD71-19DDAC283F0D}" srcOrd="0" destOrd="0" presId="urn:microsoft.com/office/officeart/2005/8/layout/venn1"/>
    <dgm:cxn modelId="{76D20E1E-CF6F-4D53-BBBA-D4005CAF119D}" srcId="{05661852-61B3-4B2C-B28B-84FF6CDA23C9}" destId="{5DC371CC-56BD-43C5-B90F-140868D17463}" srcOrd="2" destOrd="0" parTransId="{B1B08736-4C63-49DD-BAE3-45363A249E00}" sibTransId="{0E003FB4-3F70-49C4-98E0-D8DB26240F83}"/>
    <dgm:cxn modelId="{6D16BFD0-8D80-4960-9749-A59C5D6C6A37}" type="presOf" srcId="{5DC371CC-56BD-43C5-B90F-140868D17463}" destId="{40EB2096-2CEC-48FE-826D-302FC6CA4ED3}" srcOrd="0" destOrd="0" presId="urn:microsoft.com/office/officeart/2005/8/layout/venn1"/>
    <dgm:cxn modelId="{5198DDD5-294F-4392-B168-67F0BE6FC17C}" type="presOf" srcId="{5DC371CC-56BD-43C5-B90F-140868D17463}" destId="{23B230B0-357F-4497-93B6-B87426609FD0}" srcOrd="1" destOrd="0" presId="urn:microsoft.com/office/officeart/2005/8/layout/venn1"/>
    <dgm:cxn modelId="{AD566DAC-563F-4F64-B787-236239D6E154}" type="presOf" srcId="{B846A2FD-5395-48E4-BF05-40A09D9C9C09}" destId="{822E046F-385F-4F8D-9A98-30B01FBF099C}" srcOrd="1" destOrd="0" presId="urn:microsoft.com/office/officeart/2005/8/layout/venn1"/>
    <dgm:cxn modelId="{CC5F28D0-C88C-4B39-BA28-855CA88E2C46}" type="presOf" srcId="{1E40785D-71EE-4ECF-9F51-76F740F51B6F}" destId="{E9CCF4B4-CDCF-4B82-9A15-DBEB9449140F}" srcOrd="0" destOrd="0" presId="urn:microsoft.com/office/officeart/2005/8/layout/venn1"/>
    <dgm:cxn modelId="{A01D6952-2D49-4DBA-BBE0-DD0F835E9702}" type="presOf" srcId="{B846A2FD-5395-48E4-BF05-40A09D9C9C09}" destId="{45EFB43D-53AD-4D6C-A74A-5A3D43293FF0}" srcOrd="0" destOrd="0" presId="urn:microsoft.com/office/officeart/2005/8/layout/venn1"/>
    <dgm:cxn modelId="{9D00C712-DD2A-40DB-BA4A-59EC347BB5D9}" srcId="{05661852-61B3-4B2C-B28B-84FF6CDA23C9}" destId="{1E40785D-71EE-4ECF-9F51-76F740F51B6F}" srcOrd="1" destOrd="0" parTransId="{07B2BFBD-AA90-453A-BBF0-D502D264A165}" sibTransId="{01BB1530-453F-4A6D-A1A8-2D7C040CB687}"/>
    <dgm:cxn modelId="{6320272C-54F1-44BF-ACDC-EB0902D07375}" type="presParOf" srcId="{DF2AD896-1B97-4C52-BD71-19DDAC283F0D}" destId="{45EFB43D-53AD-4D6C-A74A-5A3D43293FF0}" srcOrd="0" destOrd="0" presId="urn:microsoft.com/office/officeart/2005/8/layout/venn1"/>
    <dgm:cxn modelId="{24B4969B-8158-44D8-9306-89F846817DF4}" type="presParOf" srcId="{DF2AD896-1B97-4C52-BD71-19DDAC283F0D}" destId="{822E046F-385F-4F8D-9A98-30B01FBF099C}" srcOrd="1" destOrd="0" presId="urn:microsoft.com/office/officeart/2005/8/layout/venn1"/>
    <dgm:cxn modelId="{588081B3-C119-4D23-BD36-17B7398B3C38}" type="presParOf" srcId="{DF2AD896-1B97-4C52-BD71-19DDAC283F0D}" destId="{E9CCF4B4-CDCF-4B82-9A15-DBEB9449140F}" srcOrd="2" destOrd="0" presId="urn:microsoft.com/office/officeart/2005/8/layout/venn1"/>
    <dgm:cxn modelId="{23C5245C-7D7B-49D9-817A-EF8AB986E0DA}" type="presParOf" srcId="{DF2AD896-1B97-4C52-BD71-19DDAC283F0D}" destId="{53A11221-9CCC-4AB5-A4AD-4ED16CD235BB}" srcOrd="3" destOrd="0" presId="urn:microsoft.com/office/officeart/2005/8/layout/venn1"/>
    <dgm:cxn modelId="{0AB3BF1B-39BA-4145-ACAF-217F4F40E03E}" type="presParOf" srcId="{DF2AD896-1B97-4C52-BD71-19DDAC283F0D}" destId="{40EB2096-2CEC-48FE-826D-302FC6CA4ED3}" srcOrd="4" destOrd="0" presId="urn:microsoft.com/office/officeart/2005/8/layout/venn1"/>
    <dgm:cxn modelId="{01990708-126B-482D-83A4-984646ACE9FB}" type="presParOf" srcId="{DF2AD896-1B97-4C52-BD71-19DDAC283F0D}" destId="{23B230B0-357F-4497-93B6-B87426609FD0}"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808721-7DCC-4749-91C7-3BFEFAA9CAF0}" type="datetimeFigureOut">
              <a:rPr kumimoji="1" lang="ja-JP" altLang="en-US" smtClean="0"/>
              <a:t>2016/3/8</a:t>
            </a:fld>
            <a:endParaRPr kumimoji="1" lang="ja-JP" altLang="en-US" dirty="0"/>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AEF294-8BC6-4131-984B-365F23974326}" type="slidenum">
              <a:rPr kumimoji="1" lang="ja-JP" altLang="en-US" smtClean="0"/>
              <a:t>‹#›</a:t>
            </a:fld>
            <a:endParaRPr kumimoji="1" lang="ja-JP" altLang="en-US" dirty="0"/>
          </a:p>
        </p:txBody>
      </p:sp>
    </p:spTree>
    <p:extLst>
      <p:ext uri="{BB962C8B-B14F-4D97-AF65-F5344CB8AC3E}">
        <p14:creationId xmlns:p14="http://schemas.microsoft.com/office/powerpoint/2010/main" val="26780109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1</a:t>
            </a:fld>
            <a:endParaRPr kumimoji="1" lang="ja-JP" altLang="en-US" dirty="0"/>
          </a:p>
        </p:txBody>
      </p:sp>
    </p:spTree>
    <p:extLst>
      <p:ext uri="{BB962C8B-B14F-4D97-AF65-F5344CB8AC3E}">
        <p14:creationId xmlns:p14="http://schemas.microsoft.com/office/powerpoint/2010/main" val="1975009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2</a:t>
            </a:fld>
            <a:endParaRPr kumimoji="1" lang="ja-JP" altLang="en-US" dirty="0"/>
          </a:p>
        </p:txBody>
      </p:sp>
    </p:spTree>
    <p:extLst>
      <p:ext uri="{BB962C8B-B14F-4D97-AF65-F5344CB8AC3E}">
        <p14:creationId xmlns:p14="http://schemas.microsoft.com/office/powerpoint/2010/main" val="360266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3</a:t>
            </a:fld>
            <a:endParaRPr kumimoji="1" lang="ja-JP" altLang="en-US" dirty="0"/>
          </a:p>
        </p:txBody>
      </p:sp>
    </p:spTree>
    <p:extLst>
      <p:ext uri="{BB962C8B-B14F-4D97-AF65-F5344CB8AC3E}">
        <p14:creationId xmlns:p14="http://schemas.microsoft.com/office/powerpoint/2010/main" val="2756869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4</a:t>
            </a:fld>
            <a:endParaRPr kumimoji="1" lang="ja-JP" altLang="en-US" dirty="0"/>
          </a:p>
        </p:txBody>
      </p:sp>
    </p:spTree>
    <p:extLst>
      <p:ext uri="{BB962C8B-B14F-4D97-AF65-F5344CB8AC3E}">
        <p14:creationId xmlns:p14="http://schemas.microsoft.com/office/powerpoint/2010/main" val="1811343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5</a:t>
            </a:fld>
            <a:endParaRPr kumimoji="1" lang="ja-JP" altLang="en-US" dirty="0"/>
          </a:p>
        </p:txBody>
      </p:sp>
    </p:spTree>
    <p:extLst>
      <p:ext uri="{BB962C8B-B14F-4D97-AF65-F5344CB8AC3E}">
        <p14:creationId xmlns:p14="http://schemas.microsoft.com/office/powerpoint/2010/main" val="1612350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6</a:t>
            </a:fld>
            <a:endParaRPr kumimoji="1" lang="ja-JP" altLang="en-US" dirty="0"/>
          </a:p>
        </p:txBody>
      </p:sp>
    </p:spTree>
    <p:extLst>
      <p:ext uri="{BB962C8B-B14F-4D97-AF65-F5344CB8AC3E}">
        <p14:creationId xmlns:p14="http://schemas.microsoft.com/office/powerpoint/2010/main" val="3678115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7</a:t>
            </a:fld>
            <a:endParaRPr kumimoji="1" lang="ja-JP" altLang="en-US" dirty="0"/>
          </a:p>
        </p:txBody>
      </p:sp>
    </p:spTree>
    <p:extLst>
      <p:ext uri="{BB962C8B-B14F-4D97-AF65-F5344CB8AC3E}">
        <p14:creationId xmlns:p14="http://schemas.microsoft.com/office/powerpoint/2010/main" val="2844711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8</a:t>
            </a:fld>
            <a:endParaRPr kumimoji="1" lang="ja-JP" altLang="en-US" dirty="0"/>
          </a:p>
        </p:txBody>
      </p:sp>
    </p:spTree>
    <p:extLst>
      <p:ext uri="{BB962C8B-B14F-4D97-AF65-F5344CB8AC3E}">
        <p14:creationId xmlns:p14="http://schemas.microsoft.com/office/powerpoint/2010/main" val="2486950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309294011"/>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887735689"/>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767338873"/>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a:xfrm>
            <a:off x="5332412" y="5883275"/>
            <a:ext cx="4324044" cy="365125"/>
          </a:xfrm>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14758852"/>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61762" y="143196"/>
            <a:ext cx="10018713" cy="1752599"/>
          </a:xfrm>
        </p:spPr>
        <p:txBody>
          <a:bodyPr/>
          <a:lstStyle>
            <a:lvl1pPr>
              <a:defRPr>
                <a:latin typeface="HG創英ﾌﾟﾚｾﾞﾝｽEB" panose="02020809000000000000" pitchFamily="17" charset="-128"/>
                <a:ea typeface="HG創英ﾌﾟﾚｾﾞﾝｽEB" panose="02020809000000000000" pitchFamily="17" charset="-128"/>
              </a:defRPr>
            </a:lvl1pPr>
          </a:lstStyle>
          <a:p>
            <a:r>
              <a:rPr lang="ja-JP" altLang="en-US" dirty="0" smtClean="0"/>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a:xfrm>
            <a:off x="10951856" y="5867131"/>
            <a:ext cx="551167" cy="365125"/>
          </a:xfrm>
        </p:spPr>
        <p:txBody>
          <a:bodyPr/>
          <a:lstStyle/>
          <a:p>
            <a:fld id="{69390C43-C89E-4CAA-B144-7EFB895A0E5C}" type="slidenum">
              <a:rPr kumimoji="1" lang="ja-JP" altLang="en-US" smtClean="0"/>
              <a:t>‹#›</a:t>
            </a:fld>
            <a:endParaRPr kumimoji="1" lang="ja-JP" altLang="en-US" dirty="0"/>
          </a:p>
        </p:txBody>
      </p:sp>
      <p:pic>
        <p:nvPicPr>
          <p:cNvPr id="14" name="図 13" descr="株式会社　スパン商事のロゴマーク。虹色の三日月とSPANの組み合わせ。" title="株式会社　スパン商事のロゴマーク"/>
          <p:cNvPicPr>
            <a:picLocks noChangeAspect="1"/>
          </p:cNvPicPr>
          <p:nvPr userDrawn="1"/>
        </p:nvPicPr>
        <p:blipFill rotWithShape="1">
          <a:blip r:embed="rId2" cstate="print">
            <a:extLst>
              <a:ext uri="{28A0092B-C50C-407E-A947-70E740481C1C}">
                <a14:useLocalDpi xmlns:a14="http://schemas.microsoft.com/office/drawing/2010/main" val="0"/>
              </a:ext>
            </a:extLst>
          </a:blip>
          <a:srcRect l="45538" t="28382" r="1904" b="12281"/>
          <a:stretch/>
        </p:blipFill>
        <p:spPr>
          <a:xfrm rot="18825889">
            <a:off x="90543" y="100888"/>
            <a:ext cx="679112" cy="619813"/>
          </a:xfrm>
          <a:custGeom>
            <a:avLst/>
            <a:gdLst/>
            <a:ahLst/>
            <a:cxnLst/>
            <a:rect l="l" t="t" r="r" b="b"/>
            <a:pathLst>
              <a:path w="1768198" h="1613802">
                <a:moveTo>
                  <a:pt x="1104072" y="824168"/>
                </a:moveTo>
                <a:lnTo>
                  <a:pt x="1070473" y="793425"/>
                </a:lnTo>
                <a:cubicBezTo>
                  <a:pt x="1067440" y="790650"/>
                  <a:pt x="1064914" y="788767"/>
                  <a:pt x="1062895" y="787777"/>
                </a:cubicBezTo>
                <a:cubicBezTo>
                  <a:pt x="1061948" y="787819"/>
                  <a:pt x="1060408" y="789007"/>
                  <a:pt x="1058273" y="791340"/>
                </a:cubicBezTo>
                <a:lnTo>
                  <a:pt x="976763" y="880423"/>
                </a:lnTo>
                <a:lnTo>
                  <a:pt x="1020615" y="920547"/>
                </a:lnTo>
                <a:cubicBezTo>
                  <a:pt x="1032555" y="931473"/>
                  <a:pt x="1047734" y="938515"/>
                  <a:pt x="1066151" y="941674"/>
                </a:cubicBezTo>
                <a:cubicBezTo>
                  <a:pt x="1083387" y="944635"/>
                  <a:pt x="1100363" y="936982"/>
                  <a:pt x="1117078" y="918714"/>
                </a:cubicBezTo>
                <a:cubicBezTo>
                  <a:pt x="1131671" y="902765"/>
                  <a:pt x="1137899" y="886892"/>
                  <a:pt x="1135763" y="871093"/>
                </a:cubicBezTo>
                <a:cubicBezTo>
                  <a:pt x="1132643" y="856287"/>
                  <a:pt x="1122080" y="840645"/>
                  <a:pt x="1104072" y="824168"/>
                </a:cubicBezTo>
                <a:close/>
                <a:moveTo>
                  <a:pt x="1347291" y="1070018"/>
                </a:moveTo>
                <a:lnTo>
                  <a:pt x="1212128" y="1133755"/>
                </a:lnTo>
                <a:lnTo>
                  <a:pt x="1294664" y="1209275"/>
                </a:lnTo>
                <a:close/>
                <a:moveTo>
                  <a:pt x="1124964" y="814274"/>
                </a:moveTo>
                <a:cubicBezTo>
                  <a:pt x="1148462" y="835774"/>
                  <a:pt x="1162301" y="857123"/>
                  <a:pt x="1166481" y="878322"/>
                </a:cubicBezTo>
                <a:cubicBezTo>
                  <a:pt x="1170553" y="904792"/>
                  <a:pt x="1164439" y="926935"/>
                  <a:pt x="1148137" y="944750"/>
                </a:cubicBezTo>
                <a:cubicBezTo>
                  <a:pt x="1127919" y="966848"/>
                  <a:pt x="1105265" y="975787"/>
                  <a:pt x="1080178" y="971567"/>
                </a:cubicBezTo>
                <a:cubicBezTo>
                  <a:pt x="1053222" y="968564"/>
                  <a:pt x="1031139" y="959188"/>
                  <a:pt x="1013928" y="943439"/>
                </a:cubicBezTo>
                <a:lnTo>
                  <a:pt x="962314" y="896214"/>
                </a:lnTo>
                <a:lnTo>
                  <a:pt x="889244" y="976074"/>
                </a:lnTo>
                <a:cubicBezTo>
                  <a:pt x="886506" y="979065"/>
                  <a:pt x="885184" y="981626"/>
                  <a:pt x="885279" y="983755"/>
                </a:cubicBezTo>
                <a:cubicBezTo>
                  <a:pt x="885888" y="986203"/>
                  <a:pt x="887421" y="988552"/>
                  <a:pt x="889877" y="990799"/>
                </a:cubicBezTo>
                <a:lnTo>
                  <a:pt x="902868" y="1002686"/>
                </a:lnTo>
                <a:lnTo>
                  <a:pt x="888420" y="1018476"/>
                </a:lnTo>
                <a:lnTo>
                  <a:pt x="818504" y="954504"/>
                </a:lnTo>
                <a:lnTo>
                  <a:pt x="832953" y="938714"/>
                </a:lnTo>
                <a:lnTo>
                  <a:pt x="845964" y="950619"/>
                </a:lnTo>
                <a:cubicBezTo>
                  <a:pt x="848887" y="953294"/>
                  <a:pt x="850948" y="954611"/>
                  <a:pt x="852144" y="954571"/>
                </a:cubicBezTo>
                <a:cubicBezTo>
                  <a:pt x="853872" y="953757"/>
                  <a:pt x="856206" y="951744"/>
                  <a:pt x="859145" y="948533"/>
                </a:cubicBezTo>
                <a:lnTo>
                  <a:pt x="1028174" y="763800"/>
                </a:lnTo>
                <a:cubicBezTo>
                  <a:pt x="1030761" y="760972"/>
                  <a:pt x="1032142" y="759311"/>
                  <a:pt x="1032318" y="758816"/>
                </a:cubicBezTo>
                <a:cubicBezTo>
                  <a:pt x="1032185" y="758493"/>
                  <a:pt x="1030265" y="756636"/>
                  <a:pt x="1026560" y="753245"/>
                </a:cubicBezTo>
                <a:lnTo>
                  <a:pt x="1014845" y="742526"/>
                </a:lnTo>
                <a:lnTo>
                  <a:pt x="1029294" y="726736"/>
                </a:lnTo>
                <a:close/>
                <a:moveTo>
                  <a:pt x="1398064" y="1052244"/>
                </a:moveTo>
                <a:lnTo>
                  <a:pt x="1286822" y="1332062"/>
                </a:lnTo>
                <a:cubicBezTo>
                  <a:pt x="1284165" y="1338053"/>
                  <a:pt x="1283270" y="1342807"/>
                  <a:pt x="1284137" y="1346324"/>
                </a:cubicBezTo>
                <a:cubicBezTo>
                  <a:pt x="1284298" y="1349951"/>
                  <a:pt x="1285435" y="1352731"/>
                  <a:pt x="1287549" y="1354666"/>
                </a:cubicBezTo>
                <a:lnTo>
                  <a:pt x="1295372" y="1361823"/>
                </a:lnTo>
                <a:lnTo>
                  <a:pt x="1280924" y="1377614"/>
                </a:lnTo>
                <a:lnTo>
                  <a:pt x="1214899" y="1317202"/>
                </a:lnTo>
                <a:lnTo>
                  <a:pt x="1229347" y="1301412"/>
                </a:lnTo>
                <a:lnTo>
                  <a:pt x="1238468" y="1309756"/>
                </a:lnTo>
                <a:cubicBezTo>
                  <a:pt x="1241378" y="1312419"/>
                  <a:pt x="1244010" y="1312973"/>
                  <a:pt x="1246363" y="1311420"/>
                </a:cubicBezTo>
                <a:cubicBezTo>
                  <a:pt x="1250865" y="1309891"/>
                  <a:pt x="1254267" y="1306309"/>
                  <a:pt x="1256572" y="1300677"/>
                </a:cubicBezTo>
                <a:lnTo>
                  <a:pt x="1284025" y="1228551"/>
                </a:lnTo>
                <a:lnTo>
                  <a:pt x="1193809" y="1146004"/>
                </a:lnTo>
                <a:lnTo>
                  <a:pt x="1125451" y="1178508"/>
                </a:lnTo>
                <a:cubicBezTo>
                  <a:pt x="1118582" y="1181302"/>
                  <a:pt x="1115043" y="1185060"/>
                  <a:pt x="1114831" y="1189784"/>
                </a:cubicBezTo>
                <a:cubicBezTo>
                  <a:pt x="1115042" y="1194541"/>
                  <a:pt x="1117495" y="1199067"/>
                  <a:pt x="1122189" y="1203362"/>
                </a:cubicBezTo>
                <a:lnTo>
                  <a:pt x="1130012" y="1210520"/>
                </a:lnTo>
                <a:lnTo>
                  <a:pt x="1115564" y="1226311"/>
                </a:lnTo>
                <a:lnTo>
                  <a:pt x="1058577" y="1174169"/>
                </a:lnTo>
                <a:lnTo>
                  <a:pt x="1073026" y="1158378"/>
                </a:lnTo>
                <a:lnTo>
                  <a:pt x="1079552" y="1164350"/>
                </a:lnTo>
                <a:cubicBezTo>
                  <a:pt x="1081624" y="1166246"/>
                  <a:pt x="1084592" y="1167108"/>
                  <a:pt x="1088456" y="1166937"/>
                </a:cubicBezTo>
                <a:cubicBezTo>
                  <a:pt x="1092857" y="1168190"/>
                  <a:pt x="1097936" y="1167214"/>
                  <a:pt x="1103692" y="1164009"/>
                </a:cubicBezTo>
                <a:lnTo>
                  <a:pt x="1364890" y="1037737"/>
                </a:lnTo>
                <a:close/>
                <a:moveTo>
                  <a:pt x="1768198" y="1402827"/>
                </a:moveTo>
                <a:lnTo>
                  <a:pt x="1753750" y="1418618"/>
                </a:lnTo>
                <a:lnTo>
                  <a:pt x="1743353" y="1409105"/>
                </a:lnTo>
                <a:cubicBezTo>
                  <a:pt x="1740320" y="1406330"/>
                  <a:pt x="1737781" y="1404447"/>
                  <a:pt x="1735735" y="1403458"/>
                </a:cubicBezTo>
                <a:cubicBezTo>
                  <a:pt x="1734815" y="1403499"/>
                  <a:pt x="1733288" y="1404686"/>
                  <a:pt x="1731153" y="1407020"/>
                </a:cubicBezTo>
                <a:lnTo>
                  <a:pt x="1541949" y="1613802"/>
                </a:lnTo>
                <a:lnTo>
                  <a:pt x="1528114" y="1601143"/>
                </a:lnTo>
                <a:lnTo>
                  <a:pt x="1569771" y="1287663"/>
                </a:lnTo>
                <a:lnTo>
                  <a:pt x="1414840" y="1456989"/>
                </a:lnTo>
                <a:cubicBezTo>
                  <a:pt x="1412102" y="1459981"/>
                  <a:pt x="1410780" y="1462542"/>
                  <a:pt x="1410875" y="1464671"/>
                </a:cubicBezTo>
                <a:cubicBezTo>
                  <a:pt x="1411484" y="1467119"/>
                  <a:pt x="1413017" y="1469468"/>
                  <a:pt x="1415473" y="1471715"/>
                </a:cubicBezTo>
                <a:lnTo>
                  <a:pt x="1425891" y="1481248"/>
                </a:lnTo>
                <a:lnTo>
                  <a:pt x="1411443" y="1497038"/>
                </a:lnTo>
                <a:lnTo>
                  <a:pt x="1359603" y="1449605"/>
                </a:lnTo>
                <a:lnTo>
                  <a:pt x="1374051" y="1433814"/>
                </a:lnTo>
                <a:lnTo>
                  <a:pt x="1384469" y="1443346"/>
                </a:lnTo>
                <a:cubicBezTo>
                  <a:pt x="1387406" y="1446034"/>
                  <a:pt x="1390018" y="1447326"/>
                  <a:pt x="1392304" y="1447225"/>
                </a:cubicBezTo>
                <a:cubicBezTo>
                  <a:pt x="1394197" y="1447141"/>
                  <a:pt x="1396493" y="1445624"/>
                  <a:pt x="1399193" y="1442673"/>
                </a:cubicBezTo>
                <a:lnTo>
                  <a:pt x="1568222" y="1257940"/>
                </a:lnTo>
                <a:cubicBezTo>
                  <a:pt x="1570319" y="1255647"/>
                  <a:pt x="1571339" y="1253844"/>
                  <a:pt x="1571281" y="1252530"/>
                </a:cubicBezTo>
                <a:cubicBezTo>
                  <a:pt x="1570856" y="1251561"/>
                  <a:pt x="1568784" y="1249375"/>
                  <a:pt x="1565064" y="1245972"/>
                </a:cubicBezTo>
                <a:lnTo>
                  <a:pt x="1553370" y="1235273"/>
                </a:lnTo>
                <a:lnTo>
                  <a:pt x="1567819" y="1219482"/>
                </a:lnTo>
                <a:lnTo>
                  <a:pt x="1610353" y="1258400"/>
                </a:lnTo>
                <a:lnTo>
                  <a:pt x="1571566" y="1549975"/>
                </a:lnTo>
                <a:lnTo>
                  <a:pt x="1715486" y="1392685"/>
                </a:lnTo>
                <a:cubicBezTo>
                  <a:pt x="1717583" y="1390392"/>
                  <a:pt x="1718610" y="1388609"/>
                  <a:pt x="1718566" y="1387333"/>
                </a:cubicBezTo>
                <a:cubicBezTo>
                  <a:pt x="1718126" y="1386326"/>
                  <a:pt x="1716054" y="1384126"/>
                  <a:pt x="1712348" y="1380736"/>
                </a:cubicBezTo>
                <a:lnTo>
                  <a:pt x="1701931" y="1371204"/>
                </a:lnTo>
                <a:lnTo>
                  <a:pt x="1716379" y="1355413"/>
                </a:lnTo>
                <a:close/>
                <a:moveTo>
                  <a:pt x="992320" y="541673"/>
                </a:moveTo>
                <a:lnTo>
                  <a:pt x="928384" y="629021"/>
                </a:lnTo>
                <a:lnTo>
                  <a:pt x="906868" y="618916"/>
                </a:lnTo>
                <a:cubicBezTo>
                  <a:pt x="918812" y="583043"/>
                  <a:pt x="923331" y="555911"/>
                  <a:pt x="920425" y="537517"/>
                </a:cubicBezTo>
                <a:cubicBezTo>
                  <a:pt x="917682" y="521592"/>
                  <a:pt x="908340" y="506337"/>
                  <a:pt x="892401" y="491753"/>
                </a:cubicBezTo>
                <a:cubicBezTo>
                  <a:pt x="872380" y="473434"/>
                  <a:pt x="854147" y="466115"/>
                  <a:pt x="837702" y="469795"/>
                </a:cubicBezTo>
                <a:cubicBezTo>
                  <a:pt x="820040" y="474546"/>
                  <a:pt x="805349" y="483328"/>
                  <a:pt x="793627" y="496137"/>
                </a:cubicBezTo>
                <a:cubicBezTo>
                  <a:pt x="782626" y="508161"/>
                  <a:pt x="777365" y="519771"/>
                  <a:pt x="777845" y="530968"/>
                </a:cubicBezTo>
                <a:cubicBezTo>
                  <a:pt x="778545" y="546335"/>
                  <a:pt x="788540" y="576326"/>
                  <a:pt x="807832" y="620942"/>
                </a:cubicBezTo>
                <a:cubicBezTo>
                  <a:pt x="825299" y="658475"/>
                  <a:pt x="833455" y="689540"/>
                  <a:pt x="832299" y="714136"/>
                </a:cubicBezTo>
                <a:cubicBezTo>
                  <a:pt x="831186" y="742434"/>
                  <a:pt x="821486" y="766575"/>
                  <a:pt x="803201" y="786559"/>
                </a:cubicBezTo>
                <a:cubicBezTo>
                  <a:pt x="784163" y="807366"/>
                  <a:pt x="758391" y="819659"/>
                  <a:pt x="725885" y="823437"/>
                </a:cubicBezTo>
                <a:cubicBezTo>
                  <a:pt x="695255" y="827149"/>
                  <a:pt x="665364" y="815668"/>
                  <a:pt x="636212" y="788995"/>
                </a:cubicBezTo>
                <a:cubicBezTo>
                  <a:pt x="625122" y="778847"/>
                  <a:pt x="615739" y="765824"/>
                  <a:pt x="608064" y="749925"/>
                </a:cubicBezTo>
                <a:cubicBezTo>
                  <a:pt x="603564" y="739924"/>
                  <a:pt x="598249" y="732119"/>
                  <a:pt x="592118" y="726509"/>
                </a:cubicBezTo>
                <a:cubicBezTo>
                  <a:pt x="589776" y="724366"/>
                  <a:pt x="586501" y="722967"/>
                  <a:pt x="582293" y="722311"/>
                </a:cubicBezTo>
                <a:cubicBezTo>
                  <a:pt x="577008" y="721509"/>
                  <a:pt x="567860" y="718922"/>
                  <a:pt x="554850" y="714548"/>
                </a:cubicBezTo>
                <a:lnTo>
                  <a:pt x="623509" y="609030"/>
                </a:lnTo>
                <a:lnTo>
                  <a:pt x="649123" y="620060"/>
                </a:lnTo>
                <a:cubicBezTo>
                  <a:pt x="629267" y="659250"/>
                  <a:pt x="621335" y="689397"/>
                  <a:pt x="625327" y="710498"/>
                </a:cubicBezTo>
                <a:cubicBezTo>
                  <a:pt x="629555" y="734539"/>
                  <a:pt x="640114" y="754287"/>
                  <a:pt x="657005" y="769742"/>
                </a:cubicBezTo>
                <a:cubicBezTo>
                  <a:pt x="674518" y="785766"/>
                  <a:pt x="692350" y="792349"/>
                  <a:pt x="710499" y="789489"/>
                </a:cubicBezTo>
                <a:cubicBezTo>
                  <a:pt x="730787" y="786534"/>
                  <a:pt x="750140" y="774992"/>
                  <a:pt x="768559" y="754862"/>
                </a:cubicBezTo>
                <a:cubicBezTo>
                  <a:pt x="777668" y="744907"/>
                  <a:pt x="781768" y="729880"/>
                  <a:pt x="780858" y="709783"/>
                </a:cubicBezTo>
                <a:cubicBezTo>
                  <a:pt x="780016" y="690823"/>
                  <a:pt x="773028" y="666089"/>
                  <a:pt x="759893" y="635579"/>
                </a:cubicBezTo>
                <a:cubicBezTo>
                  <a:pt x="741225" y="592744"/>
                  <a:pt x="730850" y="560540"/>
                  <a:pt x="728769" y="538967"/>
                </a:cubicBezTo>
                <a:cubicBezTo>
                  <a:pt x="726521" y="516032"/>
                  <a:pt x="736115" y="492853"/>
                  <a:pt x="757547" y="469429"/>
                </a:cubicBezTo>
                <a:cubicBezTo>
                  <a:pt x="774928" y="450433"/>
                  <a:pt x="798207" y="439709"/>
                  <a:pt x="827382" y="437255"/>
                </a:cubicBezTo>
                <a:cubicBezTo>
                  <a:pt x="856243" y="434814"/>
                  <a:pt x="885414" y="447082"/>
                  <a:pt x="914895" y="474058"/>
                </a:cubicBezTo>
                <a:cubicBezTo>
                  <a:pt x="927047" y="485176"/>
                  <a:pt x="937014" y="497726"/>
                  <a:pt x="944798" y="511706"/>
                </a:cubicBezTo>
                <a:cubicBezTo>
                  <a:pt x="950526" y="524848"/>
                  <a:pt x="955256" y="533127"/>
                  <a:pt x="958989" y="536543"/>
                </a:cubicBezTo>
                <a:cubicBezTo>
                  <a:pt x="960600" y="538016"/>
                  <a:pt x="963079" y="538688"/>
                  <a:pt x="966426" y="538557"/>
                </a:cubicBezTo>
                <a:cubicBezTo>
                  <a:pt x="970241" y="540265"/>
                  <a:pt x="978873" y="541305"/>
                  <a:pt x="992320" y="541673"/>
                </a:cubicBezTo>
                <a:close/>
                <a:moveTo>
                  <a:pt x="1008000" y="0"/>
                </a:moveTo>
                <a:cubicBezTo>
                  <a:pt x="668479" y="151493"/>
                  <a:pt x="464003" y="408953"/>
                  <a:pt x="464003" y="684957"/>
                </a:cubicBezTo>
                <a:cubicBezTo>
                  <a:pt x="464003" y="960961"/>
                  <a:pt x="668480" y="1218421"/>
                  <a:pt x="1008000" y="1369914"/>
                </a:cubicBezTo>
                <a:cubicBezTo>
                  <a:pt x="451297" y="1369914"/>
                  <a:pt x="0" y="1063248"/>
                  <a:pt x="0" y="684957"/>
                </a:cubicBezTo>
                <a:cubicBezTo>
                  <a:pt x="0" y="306666"/>
                  <a:pt x="451297" y="0"/>
                  <a:pt x="1008000" y="0"/>
                </a:cubicBezTo>
                <a:close/>
              </a:path>
            </a:pathLst>
          </a:custGeom>
          <a:effectLst>
            <a:reflection blurRad="6350" stA="50000" endA="300" endPos="55500" dist="101600" dir="5400000" sy="-100000" algn="bl" rotWithShape="0"/>
          </a:effectLst>
          <a:scene3d>
            <a:camera prst="isometricOffAxis2Left"/>
            <a:lightRig rig="threePt" dir="t"/>
          </a:scene3d>
          <a:sp3d>
            <a:bevelT/>
          </a:sp3d>
        </p:spPr>
      </p:pic>
    </p:spTree>
    <p:extLst>
      <p:ext uri="{BB962C8B-B14F-4D97-AF65-F5344CB8AC3E}">
        <p14:creationId xmlns:p14="http://schemas.microsoft.com/office/powerpoint/2010/main" val="2933393113"/>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en-US" altLang="ja-JP" dirty="0" smtClean="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329784268"/>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037215763"/>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531175813"/>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86125410"/>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999415424"/>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744225336"/>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grpSp>
        <p:nvGrpSpPr>
          <p:cNvPr id="7" name="グループ化 6"/>
          <p:cNvGrpSpPr/>
          <p:nvPr userDrawn="1"/>
        </p:nvGrpSpPr>
        <p:grpSpPr>
          <a:xfrm>
            <a:off x="767408" y="711199"/>
            <a:ext cx="1658427" cy="552436"/>
            <a:chOff x="2135561" y="639119"/>
            <a:chExt cx="1658427" cy="552436"/>
          </a:xfrm>
        </p:grpSpPr>
        <p:pic>
          <p:nvPicPr>
            <p:cNvPr id="8" name="図 7"/>
            <p:cNvPicPr>
              <a:picLocks noChangeAspect="1"/>
            </p:cNvPicPr>
            <p:nvPr/>
          </p:nvPicPr>
          <p:blipFill rotWithShape="1">
            <a:blip r:embed="rId2" cstate="print">
              <a:extLst>
                <a:ext uri="{28A0092B-C50C-407E-A947-70E740481C1C}">
                  <a14:useLocalDpi xmlns:a14="http://schemas.microsoft.com/office/drawing/2010/main" val="0"/>
                </a:ext>
              </a:extLst>
            </a:blip>
            <a:srcRect l="45538" t="28382" r="24500" b="21248"/>
            <a:stretch/>
          </p:blipFill>
          <p:spPr>
            <a:xfrm rot="18825889">
              <a:off x="2300420" y="699376"/>
              <a:ext cx="369894" cy="614463"/>
            </a:xfrm>
            <a:prstGeom prst="moon">
              <a:avLst>
                <a:gd name="adj" fmla="val 46032"/>
              </a:avLst>
            </a:prstGeom>
            <a:effectLst>
              <a:reflection blurRad="6350" stA="50000" endA="300" endPos="55500" dist="101600" dir="5400000" sy="-100000" algn="bl" rotWithShape="0"/>
            </a:effectLst>
            <a:scene3d>
              <a:camera prst="isometricOffAxis2Left"/>
              <a:lightRig rig="threePt" dir="t"/>
            </a:scene3d>
            <a:sp3d>
              <a:bevelT/>
            </a:sp3d>
          </p:spPr>
        </p:pic>
        <p:sp>
          <p:nvSpPr>
            <p:cNvPr id="9" name="正方形/長方形 8"/>
            <p:cNvSpPr/>
            <p:nvPr/>
          </p:nvSpPr>
          <p:spPr>
            <a:xfrm>
              <a:off x="2135561" y="639119"/>
              <a:ext cx="1658427" cy="461665"/>
            </a:xfrm>
            <a:prstGeom prst="rect">
              <a:avLst/>
            </a:prstGeom>
            <a:noFill/>
          </p:spPr>
          <p:txBody>
            <a:bodyPr vert="horz" wrap="square" lIns="91440" tIns="45720" rIns="91440" bIns="45720">
              <a:spAutoFit/>
            </a:bodyPr>
            <a:lstStyle/>
            <a:p>
              <a:pPr algn="ctr"/>
              <a:r>
                <a:rPr lang="en-US" altLang="ja-JP" sz="24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S</a:t>
              </a:r>
              <a:r>
                <a:rPr lang="en-US" altLang="ja-JP" sz="16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PAN</a:t>
              </a:r>
              <a:endParaRPr lang="ja-JP" altLang="en-US"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endParaRPr>
            </a:p>
          </p:txBody>
        </p:sp>
      </p:grpSp>
    </p:spTree>
    <p:extLst>
      <p:ext uri="{BB962C8B-B14F-4D97-AF65-F5344CB8AC3E}">
        <p14:creationId xmlns:p14="http://schemas.microsoft.com/office/powerpoint/2010/main" val="1744779570"/>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ja-JP" altLang="en-US" smtClean="0"/>
              <a:t>マスター タイトルの書式設定</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87267995"/>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6" name="Footer Placeholder 5"/>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638079586"/>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19807671"/>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36474068"/>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493438258"/>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50943605"/>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97139851"/>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984375404"/>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03332227"/>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en-US" altLang="ja-JP" dirty="0" smtClean="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183978560"/>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4202253699"/>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2356346520"/>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1825370444"/>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12158468"/>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39715267"/>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2016/3/8</a:t>
            </a:fld>
            <a:endParaRPr kumimoji="1" lang="ja-JP" alt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88519615"/>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679351671"/>
      </p:ext>
    </p:extLst>
  </p:cSld>
  <p:clrMap bg1="lt1" tx1="dk1" bg2="lt2" tx2="dk2" accent1="accent1" accent2="accent2" accent3="accent3" accent4="accent4" accent5="accent5" accent6="accent6" hlink="hlink" folHlink="folHlink"/>
  <p:sldLayoutIdLst>
    <p:sldLayoutId id="2147484187" r:id="rId1"/>
    <p:sldLayoutId id="2147484188" r:id="rId2"/>
    <p:sldLayoutId id="2147484189" r:id="rId3"/>
    <p:sldLayoutId id="2147484190" r:id="rId4"/>
    <p:sldLayoutId id="2147484191" r:id="rId5"/>
    <p:sldLayoutId id="2147484192" r:id="rId6"/>
    <p:sldLayoutId id="2147484193" r:id="rId7"/>
    <p:sldLayoutId id="2147484194" r:id="rId8"/>
    <p:sldLayoutId id="2147484195" r:id="rId9"/>
    <p:sldLayoutId id="2147484196" r:id="rId10"/>
    <p:sldLayoutId id="2147484197" r:id="rId11"/>
  </p:sldLayoutIdLst>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C4CC456-74ED-423E-BB2D-13575AA85F79}" type="datetimeFigureOut">
              <a:rPr kumimoji="1" lang="ja-JP" altLang="en-US" smtClean="0"/>
              <a:t>2016/3/8</a:t>
            </a:fld>
            <a:endParaRPr kumimoji="1" lang="ja-JP" alt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966009913"/>
      </p:ext>
    </p:extLst>
  </p:cSld>
  <p:clrMap bg1="lt1" tx1="dk1" bg2="lt2" tx2="dk2" accent1="accent1" accent2="accent2" accent3="accent3" accent4="accent4" accent5="accent5" accent6="accent6" hlink="hlink" folHlink="folHlink"/>
  <p:sldLayoutIdLst>
    <p:sldLayoutId id="2147484216" r:id="rId1"/>
    <p:sldLayoutId id="2147484217" r:id="rId2"/>
    <p:sldLayoutId id="2147484218" r:id="rId3"/>
    <p:sldLayoutId id="2147484219" r:id="rId4"/>
    <p:sldLayoutId id="2147484220" r:id="rId5"/>
    <p:sldLayoutId id="2147484221" r:id="rId6"/>
    <p:sldLayoutId id="2147484222" r:id="rId7"/>
    <p:sldLayoutId id="2147484223" r:id="rId8"/>
    <p:sldLayoutId id="2147484224" r:id="rId9"/>
    <p:sldLayoutId id="2147484225" r:id="rId10"/>
    <p:sldLayoutId id="2147484226" r:id="rId11"/>
    <p:sldLayoutId id="2147484227" r:id="rId12"/>
    <p:sldLayoutId id="2147484228" r:id="rId13"/>
    <p:sldLayoutId id="2147484229" r:id="rId14"/>
    <p:sldLayoutId id="2147484230" r:id="rId15"/>
    <p:sldLayoutId id="2147484231" r:id="rId16"/>
    <p:sldLayoutId id="2147484232" r:id="rId17"/>
  </p:sldLayoutIdLst>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txStyles>
    <p:title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75520" y="2132856"/>
            <a:ext cx="7772400" cy="1103436"/>
          </a:xfrm>
        </p:spPr>
        <p:txBody>
          <a:bodyPr>
            <a:normAutofit/>
          </a:bodyPr>
          <a:lstStyle/>
          <a:p>
            <a:r>
              <a:rPr lang="ja-JP" altLang="en-US" sz="3600" dirty="0">
                <a:latin typeface="HGS創英ﾌﾟﾚｾﾞﾝｽEB" panose="02020800000000000000" pitchFamily="18" charset="-128"/>
                <a:ea typeface="HGS創英ﾌﾟﾚｾﾞﾝｽEB" panose="02020800000000000000" pitchFamily="18" charset="-128"/>
              </a:rPr>
              <a:t>第１７期事業計画書</a:t>
            </a:r>
          </a:p>
        </p:txBody>
      </p:sp>
      <p:sp>
        <p:nvSpPr>
          <p:cNvPr id="3" name="サブタイトル 2"/>
          <p:cNvSpPr>
            <a:spLocks noGrp="1"/>
          </p:cNvSpPr>
          <p:nvPr>
            <p:ph type="subTitle" idx="1"/>
          </p:nvPr>
        </p:nvSpPr>
        <p:spPr>
          <a:xfrm>
            <a:off x="3791744" y="3933056"/>
            <a:ext cx="6987645" cy="1388534"/>
          </a:xfrm>
        </p:spPr>
        <p:txBody>
          <a:bodyPr>
            <a:normAutofit/>
          </a:bodyPr>
          <a:lstStyle/>
          <a:p>
            <a:r>
              <a:rPr lang="ja-JP" altLang="en-US" sz="2400" dirty="0">
                <a:solidFill>
                  <a:schemeClr val="tx1">
                    <a:lumMod val="85000"/>
                    <a:lumOff val="15000"/>
                  </a:schemeClr>
                </a:solidFill>
              </a:rPr>
              <a:t>株式会社　スパン商事</a:t>
            </a:r>
          </a:p>
        </p:txBody>
      </p:sp>
      <p:pic>
        <p:nvPicPr>
          <p:cNvPr id="4" name="図 3" descr="株式会社　スパン商事のロゴマーク。虹色の三日月とSPANの文字の組み合わせ。" title="株式会社　スパン商事のロゴマーク"/>
          <p:cNvPicPr>
            <a:picLocks noChangeAspect="1"/>
          </p:cNvPicPr>
          <p:nvPr/>
        </p:nvPicPr>
        <p:blipFill rotWithShape="1">
          <a:blip r:embed="rId3" cstate="print">
            <a:extLst>
              <a:ext uri="{28A0092B-C50C-407E-A947-70E740481C1C}">
                <a14:useLocalDpi xmlns:a14="http://schemas.microsoft.com/office/drawing/2010/main" val="0"/>
              </a:ext>
            </a:extLst>
          </a:blip>
          <a:srcRect l="45538" t="28382" r="1904" b="12281"/>
          <a:stretch/>
        </p:blipFill>
        <p:spPr>
          <a:xfrm rot="18825889">
            <a:off x="839530" y="5314236"/>
            <a:ext cx="1246960" cy="1138078"/>
          </a:xfrm>
          <a:custGeom>
            <a:avLst/>
            <a:gdLst/>
            <a:ahLst/>
            <a:cxnLst/>
            <a:rect l="l" t="t" r="r" b="b"/>
            <a:pathLst>
              <a:path w="1768198" h="1613802">
                <a:moveTo>
                  <a:pt x="1104072" y="824168"/>
                </a:moveTo>
                <a:lnTo>
                  <a:pt x="1070473" y="793425"/>
                </a:lnTo>
                <a:cubicBezTo>
                  <a:pt x="1067440" y="790650"/>
                  <a:pt x="1064914" y="788767"/>
                  <a:pt x="1062895" y="787777"/>
                </a:cubicBezTo>
                <a:cubicBezTo>
                  <a:pt x="1061948" y="787819"/>
                  <a:pt x="1060408" y="789007"/>
                  <a:pt x="1058273" y="791340"/>
                </a:cubicBezTo>
                <a:lnTo>
                  <a:pt x="976763" y="880423"/>
                </a:lnTo>
                <a:lnTo>
                  <a:pt x="1020615" y="920547"/>
                </a:lnTo>
                <a:cubicBezTo>
                  <a:pt x="1032555" y="931473"/>
                  <a:pt x="1047734" y="938515"/>
                  <a:pt x="1066151" y="941674"/>
                </a:cubicBezTo>
                <a:cubicBezTo>
                  <a:pt x="1083387" y="944635"/>
                  <a:pt x="1100363" y="936982"/>
                  <a:pt x="1117078" y="918714"/>
                </a:cubicBezTo>
                <a:cubicBezTo>
                  <a:pt x="1131671" y="902765"/>
                  <a:pt x="1137899" y="886892"/>
                  <a:pt x="1135763" y="871093"/>
                </a:cubicBezTo>
                <a:cubicBezTo>
                  <a:pt x="1132643" y="856287"/>
                  <a:pt x="1122080" y="840645"/>
                  <a:pt x="1104072" y="824168"/>
                </a:cubicBezTo>
                <a:close/>
                <a:moveTo>
                  <a:pt x="1347291" y="1070018"/>
                </a:moveTo>
                <a:lnTo>
                  <a:pt x="1212128" y="1133755"/>
                </a:lnTo>
                <a:lnTo>
                  <a:pt x="1294664" y="1209275"/>
                </a:lnTo>
                <a:close/>
                <a:moveTo>
                  <a:pt x="1124964" y="814274"/>
                </a:moveTo>
                <a:cubicBezTo>
                  <a:pt x="1148462" y="835774"/>
                  <a:pt x="1162301" y="857123"/>
                  <a:pt x="1166481" y="878322"/>
                </a:cubicBezTo>
                <a:cubicBezTo>
                  <a:pt x="1170553" y="904792"/>
                  <a:pt x="1164439" y="926935"/>
                  <a:pt x="1148137" y="944750"/>
                </a:cubicBezTo>
                <a:cubicBezTo>
                  <a:pt x="1127919" y="966848"/>
                  <a:pt x="1105265" y="975787"/>
                  <a:pt x="1080178" y="971567"/>
                </a:cubicBezTo>
                <a:cubicBezTo>
                  <a:pt x="1053222" y="968564"/>
                  <a:pt x="1031139" y="959188"/>
                  <a:pt x="1013928" y="943439"/>
                </a:cubicBezTo>
                <a:lnTo>
                  <a:pt x="962314" y="896214"/>
                </a:lnTo>
                <a:lnTo>
                  <a:pt x="889244" y="976074"/>
                </a:lnTo>
                <a:cubicBezTo>
                  <a:pt x="886506" y="979065"/>
                  <a:pt x="885184" y="981626"/>
                  <a:pt x="885279" y="983755"/>
                </a:cubicBezTo>
                <a:cubicBezTo>
                  <a:pt x="885888" y="986203"/>
                  <a:pt x="887421" y="988552"/>
                  <a:pt x="889877" y="990799"/>
                </a:cubicBezTo>
                <a:lnTo>
                  <a:pt x="902868" y="1002686"/>
                </a:lnTo>
                <a:lnTo>
                  <a:pt x="888420" y="1018476"/>
                </a:lnTo>
                <a:lnTo>
                  <a:pt x="818504" y="954504"/>
                </a:lnTo>
                <a:lnTo>
                  <a:pt x="832953" y="938714"/>
                </a:lnTo>
                <a:lnTo>
                  <a:pt x="845964" y="950619"/>
                </a:lnTo>
                <a:cubicBezTo>
                  <a:pt x="848887" y="953294"/>
                  <a:pt x="850948" y="954611"/>
                  <a:pt x="852144" y="954571"/>
                </a:cubicBezTo>
                <a:cubicBezTo>
                  <a:pt x="853872" y="953757"/>
                  <a:pt x="856206" y="951744"/>
                  <a:pt x="859145" y="948533"/>
                </a:cubicBezTo>
                <a:lnTo>
                  <a:pt x="1028174" y="763800"/>
                </a:lnTo>
                <a:cubicBezTo>
                  <a:pt x="1030761" y="760972"/>
                  <a:pt x="1032142" y="759311"/>
                  <a:pt x="1032318" y="758816"/>
                </a:cubicBezTo>
                <a:cubicBezTo>
                  <a:pt x="1032185" y="758493"/>
                  <a:pt x="1030265" y="756636"/>
                  <a:pt x="1026560" y="753245"/>
                </a:cubicBezTo>
                <a:lnTo>
                  <a:pt x="1014845" y="742526"/>
                </a:lnTo>
                <a:lnTo>
                  <a:pt x="1029294" y="726736"/>
                </a:lnTo>
                <a:close/>
                <a:moveTo>
                  <a:pt x="1398064" y="1052244"/>
                </a:moveTo>
                <a:lnTo>
                  <a:pt x="1286822" y="1332062"/>
                </a:lnTo>
                <a:cubicBezTo>
                  <a:pt x="1284165" y="1338053"/>
                  <a:pt x="1283270" y="1342807"/>
                  <a:pt x="1284137" y="1346324"/>
                </a:cubicBezTo>
                <a:cubicBezTo>
                  <a:pt x="1284298" y="1349951"/>
                  <a:pt x="1285435" y="1352731"/>
                  <a:pt x="1287549" y="1354666"/>
                </a:cubicBezTo>
                <a:lnTo>
                  <a:pt x="1295372" y="1361823"/>
                </a:lnTo>
                <a:lnTo>
                  <a:pt x="1280924" y="1377614"/>
                </a:lnTo>
                <a:lnTo>
                  <a:pt x="1214899" y="1317202"/>
                </a:lnTo>
                <a:lnTo>
                  <a:pt x="1229347" y="1301412"/>
                </a:lnTo>
                <a:lnTo>
                  <a:pt x="1238468" y="1309756"/>
                </a:lnTo>
                <a:cubicBezTo>
                  <a:pt x="1241378" y="1312419"/>
                  <a:pt x="1244010" y="1312973"/>
                  <a:pt x="1246363" y="1311420"/>
                </a:cubicBezTo>
                <a:cubicBezTo>
                  <a:pt x="1250865" y="1309891"/>
                  <a:pt x="1254267" y="1306309"/>
                  <a:pt x="1256572" y="1300677"/>
                </a:cubicBezTo>
                <a:lnTo>
                  <a:pt x="1284025" y="1228551"/>
                </a:lnTo>
                <a:lnTo>
                  <a:pt x="1193809" y="1146004"/>
                </a:lnTo>
                <a:lnTo>
                  <a:pt x="1125451" y="1178508"/>
                </a:lnTo>
                <a:cubicBezTo>
                  <a:pt x="1118582" y="1181302"/>
                  <a:pt x="1115043" y="1185060"/>
                  <a:pt x="1114831" y="1189784"/>
                </a:cubicBezTo>
                <a:cubicBezTo>
                  <a:pt x="1115042" y="1194541"/>
                  <a:pt x="1117495" y="1199067"/>
                  <a:pt x="1122189" y="1203362"/>
                </a:cubicBezTo>
                <a:lnTo>
                  <a:pt x="1130012" y="1210520"/>
                </a:lnTo>
                <a:lnTo>
                  <a:pt x="1115564" y="1226311"/>
                </a:lnTo>
                <a:lnTo>
                  <a:pt x="1058577" y="1174169"/>
                </a:lnTo>
                <a:lnTo>
                  <a:pt x="1073026" y="1158378"/>
                </a:lnTo>
                <a:lnTo>
                  <a:pt x="1079552" y="1164350"/>
                </a:lnTo>
                <a:cubicBezTo>
                  <a:pt x="1081624" y="1166246"/>
                  <a:pt x="1084592" y="1167108"/>
                  <a:pt x="1088456" y="1166937"/>
                </a:cubicBezTo>
                <a:cubicBezTo>
                  <a:pt x="1092857" y="1168190"/>
                  <a:pt x="1097936" y="1167214"/>
                  <a:pt x="1103692" y="1164009"/>
                </a:cubicBezTo>
                <a:lnTo>
                  <a:pt x="1364890" y="1037737"/>
                </a:lnTo>
                <a:close/>
                <a:moveTo>
                  <a:pt x="1768198" y="1402827"/>
                </a:moveTo>
                <a:lnTo>
                  <a:pt x="1753750" y="1418618"/>
                </a:lnTo>
                <a:lnTo>
                  <a:pt x="1743353" y="1409105"/>
                </a:lnTo>
                <a:cubicBezTo>
                  <a:pt x="1740320" y="1406330"/>
                  <a:pt x="1737781" y="1404447"/>
                  <a:pt x="1735735" y="1403458"/>
                </a:cubicBezTo>
                <a:cubicBezTo>
                  <a:pt x="1734815" y="1403499"/>
                  <a:pt x="1733288" y="1404686"/>
                  <a:pt x="1731153" y="1407020"/>
                </a:cubicBezTo>
                <a:lnTo>
                  <a:pt x="1541949" y="1613802"/>
                </a:lnTo>
                <a:lnTo>
                  <a:pt x="1528114" y="1601143"/>
                </a:lnTo>
                <a:lnTo>
                  <a:pt x="1569771" y="1287663"/>
                </a:lnTo>
                <a:lnTo>
                  <a:pt x="1414840" y="1456989"/>
                </a:lnTo>
                <a:cubicBezTo>
                  <a:pt x="1412102" y="1459981"/>
                  <a:pt x="1410780" y="1462542"/>
                  <a:pt x="1410875" y="1464671"/>
                </a:cubicBezTo>
                <a:cubicBezTo>
                  <a:pt x="1411484" y="1467119"/>
                  <a:pt x="1413017" y="1469468"/>
                  <a:pt x="1415473" y="1471715"/>
                </a:cubicBezTo>
                <a:lnTo>
                  <a:pt x="1425891" y="1481248"/>
                </a:lnTo>
                <a:lnTo>
                  <a:pt x="1411443" y="1497038"/>
                </a:lnTo>
                <a:lnTo>
                  <a:pt x="1359603" y="1449605"/>
                </a:lnTo>
                <a:lnTo>
                  <a:pt x="1374051" y="1433814"/>
                </a:lnTo>
                <a:lnTo>
                  <a:pt x="1384469" y="1443346"/>
                </a:lnTo>
                <a:cubicBezTo>
                  <a:pt x="1387406" y="1446034"/>
                  <a:pt x="1390018" y="1447326"/>
                  <a:pt x="1392304" y="1447225"/>
                </a:cubicBezTo>
                <a:cubicBezTo>
                  <a:pt x="1394197" y="1447141"/>
                  <a:pt x="1396493" y="1445624"/>
                  <a:pt x="1399193" y="1442673"/>
                </a:cubicBezTo>
                <a:lnTo>
                  <a:pt x="1568222" y="1257940"/>
                </a:lnTo>
                <a:cubicBezTo>
                  <a:pt x="1570319" y="1255647"/>
                  <a:pt x="1571339" y="1253844"/>
                  <a:pt x="1571281" y="1252530"/>
                </a:cubicBezTo>
                <a:cubicBezTo>
                  <a:pt x="1570856" y="1251561"/>
                  <a:pt x="1568784" y="1249375"/>
                  <a:pt x="1565064" y="1245972"/>
                </a:cubicBezTo>
                <a:lnTo>
                  <a:pt x="1553370" y="1235273"/>
                </a:lnTo>
                <a:lnTo>
                  <a:pt x="1567819" y="1219482"/>
                </a:lnTo>
                <a:lnTo>
                  <a:pt x="1610353" y="1258400"/>
                </a:lnTo>
                <a:lnTo>
                  <a:pt x="1571566" y="1549975"/>
                </a:lnTo>
                <a:lnTo>
                  <a:pt x="1715486" y="1392685"/>
                </a:lnTo>
                <a:cubicBezTo>
                  <a:pt x="1717583" y="1390392"/>
                  <a:pt x="1718610" y="1388609"/>
                  <a:pt x="1718566" y="1387333"/>
                </a:cubicBezTo>
                <a:cubicBezTo>
                  <a:pt x="1718126" y="1386326"/>
                  <a:pt x="1716054" y="1384126"/>
                  <a:pt x="1712348" y="1380736"/>
                </a:cubicBezTo>
                <a:lnTo>
                  <a:pt x="1701931" y="1371204"/>
                </a:lnTo>
                <a:lnTo>
                  <a:pt x="1716379" y="1355413"/>
                </a:lnTo>
                <a:close/>
                <a:moveTo>
                  <a:pt x="992320" y="541673"/>
                </a:moveTo>
                <a:lnTo>
                  <a:pt x="928384" y="629021"/>
                </a:lnTo>
                <a:lnTo>
                  <a:pt x="906868" y="618916"/>
                </a:lnTo>
                <a:cubicBezTo>
                  <a:pt x="918812" y="583043"/>
                  <a:pt x="923331" y="555911"/>
                  <a:pt x="920425" y="537517"/>
                </a:cubicBezTo>
                <a:cubicBezTo>
                  <a:pt x="917682" y="521592"/>
                  <a:pt x="908340" y="506337"/>
                  <a:pt x="892401" y="491753"/>
                </a:cubicBezTo>
                <a:cubicBezTo>
                  <a:pt x="872380" y="473434"/>
                  <a:pt x="854147" y="466115"/>
                  <a:pt x="837702" y="469795"/>
                </a:cubicBezTo>
                <a:cubicBezTo>
                  <a:pt x="820040" y="474546"/>
                  <a:pt x="805349" y="483328"/>
                  <a:pt x="793627" y="496137"/>
                </a:cubicBezTo>
                <a:cubicBezTo>
                  <a:pt x="782626" y="508161"/>
                  <a:pt x="777365" y="519771"/>
                  <a:pt x="777845" y="530968"/>
                </a:cubicBezTo>
                <a:cubicBezTo>
                  <a:pt x="778545" y="546335"/>
                  <a:pt x="788540" y="576326"/>
                  <a:pt x="807832" y="620942"/>
                </a:cubicBezTo>
                <a:cubicBezTo>
                  <a:pt x="825299" y="658475"/>
                  <a:pt x="833455" y="689540"/>
                  <a:pt x="832299" y="714136"/>
                </a:cubicBezTo>
                <a:cubicBezTo>
                  <a:pt x="831186" y="742434"/>
                  <a:pt x="821486" y="766575"/>
                  <a:pt x="803201" y="786559"/>
                </a:cubicBezTo>
                <a:cubicBezTo>
                  <a:pt x="784163" y="807366"/>
                  <a:pt x="758391" y="819659"/>
                  <a:pt x="725885" y="823437"/>
                </a:cubicBezTo>
                <a:cubicBezTo>
                  <a:pt x="695255" y="827149"/>
                  <a:pt x="665364" y="815668"/>
                  <a:pt x="636212" y="788995"/>
                </a:cubicBezTo>
                <a:cubicBezTo>
                  <a:pt x="625122" y="778847"/>
                  <a:pt x="615739" y="765824"/>
                  <a:pt x="608064" y="749925"/>
                </a:cubicBezTo>
                <a:cubicBezTo>
                  <a:pt x="603564" y="739924"/>
                  <a:pt x="598249" y="732119"/>
                  <a:pt x="592118" y="726509"/>
                </a:cubicBezTo>
                <a:cubicBezTo>
                  <a:pt x="589776" y="724366"/>
                  <a:pt x="586501" y="722967"/>
                  <a:pt x="582293" y="722311"/>
                </a:cubicBezTo>
                <a:cubicBezTo>
                  <a:pt x="577008" y="721509"/>
                  <a:pt x="567860" y="718922"/>
                  <a:pt x="554850" y="714548"/>
                </a:cubicBezTo>
                <a:lnTo>
                  <a:pt x="623509" y="609030"/>
                </a:lnTo>
                <a:lnTo>
                  <a:pt x="649123" y="620060"/>
                </a:lnTo>
                <a:cubicBezTo>
                  <a:pt x="629267" y="659250"/>
                  <a:pt x="621335" y="689397"/>
                  <a:pt x="625327" y="710498"/>
                </a:cubicBezTo>
                <a:cubicBezTo>
                  <a:pt x="629555" y="734539"/>
                  <a:pt x="640114" y="754287"/>
                  <a:pt x="657005" y="769742"/>
                </a:cubicBezTo>
                <a:cubicBezTo>
                  <a:pt x="674518" y="785766"/>
                  <a:pt x="692350" y="792349"/>
                  <a:pt x="710499" y="789489"/>
                </a:cubicBezTo>
                <a:cubicBezTo>
                  <a:pt x="730787" y="786534"/>
                  <a:pt x="750140" y="774992"/>
                  <a:pt x="768559" y="754862"/>
                </a:cubicBezTo>
                <a:cubicBezTo>
                  <a:pt x="777668" y="744907"/>
                  <a:pt x="781768" y="729880"/>
                  <a:pt x="780858" y="709783"/>
                </a:cubicBezTo>
                <a:cubicBezTo>
                  <a:pt x="780016" y="690823"/>
                  <a:pt x="773028" y="666089"/>
                  <a:pt x="759893" y="635579"/>
                </a:cubicBezTo>
                <a:cubicBezTo>
                  <a:pt x="741225" y="592744"/>
                  <a:pt x="730850" y="560540"/>
                  <a:pt x="728769" y="538967"/>
                </a:cubicBezTo>
                <a:cubicBezTo>
                  <a:pt x="726521" y="516032"/>
                  <a:pt x="736115" y="492853"/>
                  <a:pt x="757547" y="469429"/>
                </a:cubicBezTo>
                <a:cubicBezTo>
                  <a:pt x="774928" y="450433"/>
                  <a:pt x="798207" y="439709"/>
                  <a:pt x="827382" y="437255"/>
                </a:cubicBezTo>
                <a:cubicBezTo>
                  <a:pt x="856243" y="434814"/>
                  <a:pt x="885414" y="447082"/>
                  <a:pt x="914895" y="474058"/>
                </a:cubicBezTo>
                <a:cubicBezTo>
                  <a:pt x="927047" y="485176"/>
                  <a:pt x="937014" y="497726"/>
                  <a:pt x="944798" y="511706"/>
                </a:cubicBezTo>
                <a:cubicBezTo>
                  <a:pt x="950526" y="524848"/>
                  <a:pt x="955256" y="533127"/>
                  <a:pt x="958989" y="536543"/>
                </a:cubicBezTo>
                <a:cubicBezTo>
                  <a:pt x="960600" y="538016"/>
                  <a:pt x="963079" y="538688"/>
                  <a:pt x="966426" y="538557"/>
                </a:cubicBezTo>
                <a:cubicBezTo>
                  <a:pt x="970241" y="540265"/>
                  <a:pt x="978873" y="541305"/>
                  <a:pt x="992320" y="541673"/>
                </a:cubicBezTo>
                <a:close/>
                <a:moveTo>
                  <a:pt x="1008000" y="0"/>
                </a:moveTo>
                <a:cubicBezTo>
                  <a:pt x="668479" y="151493"/>
                  <a:pt x="464003" y="408953"/>
                  <a:pt x="464003" y="684957"/>
                </a:cubicBezTo>
                <a:cubicBezTo>
                  <a:pt x="464003" y="960961"/>
                  <a:pt x="668480" y="1218421"/>
                  <a:pt x="1008000" y="1369914"/>
                </a:cubicBezTo>
                <a:cubicBezTo>
                  <a:pt x="451297" y="1369914"/>
                  <a:pt x="0" y="1063248"/>
                  <a:pt x="0" y="684957"/>
                </a:cubicBezTo>
                <a:cubicBezTo>
                  <a:pt x="0" y="306666"/>
                  <a:pt x="451297" y="0"/>
                  <a:pt x="1008000" y="0"/>
                </a:cubicBezTo>
                <a:close/>
              </a:path>
            </a:pathLst>
          </a:custGeom>
          <a:effectLst>
            <a:reflection blurRad="6350" stA="50000" endA="300" endPos="55500" dist="101600" dir="5400000" sy="-100000" algn="bl" rotWithShape="0"/>
          </a:effectLst>
          <a:scene3d>
            <a:camera prst="isometricOffAxis2Left"/>
            <a:lightRig rig="threePt" dir="t"/>
          </a:scene3d>
          <a:sp3d>
            <a:bevelT/>
          </a:sp3d>
        </p:spPr>
      </p:pic>
    </p:spTree>
    <p:extLst>
      <p:ext uri="{BB962C8B-B14F-4D97-AF65-F5344CB8AC3E}">
        <p14:creationId xmlns:p14="http://schemas.microsoft.com/office/powerpoint/2010/main" val="3317296409"/>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1086644" y="143196"/>
            <a:ext cx="10018713" cy="1752599"/>
          </a:xfrm>
        </p:spPr>
        <p:txBody>
          <a:bodyPr/>
          <a:lstStyle/>
          <a:p>
            <a:r>
              <a:rPr kumimoji="1" lang="ja-JP" altLang="en-US" dirty="0" smtClean="0"/>
              <a:t>第１７期事業目標</a:t>
            </a:r>
            <a:endParaRPr kumimoji="1" lang="ja-JP" altLang="en-US" dirty="0"/>
          </a:p>
        </p:txBody>
      </p:sp>
      <p:sp>
        <p:nvSpPr>
          <p:cNvPr id="2" name="コンテンツ プレースホルダー 1"/>
          <p:cNvSpPr>
            <a:spLocks noGrp="1"/>
          </p:cNvSpPr>
          <p:nvPr>
            <p:ph idx="1"/>
          </p:nvPr>
        </p:nvSpPr>
        <p:spPr>
          <a:xfrm>
            <a:off x="2729626" y="1700808"/>
            <a:ext cx="7758862" cy="4629549"/>
          </a:xfrm>
          <a:solidFill>
            <a:schemeClr val="bg1"/>
          </a:solidFill>
          <a:ln>
            <a:solidFill>
              <a:schemeClr val="accent1"/>
            </a:solidFill>
          </a:ln>
        </p:spPr>
        <p:txBody>
          <a:bodyPr>
            <a:normAutofit/>
          </a:bodyPr>
          <a:lstStyle/>
          <a:p>
            <a:pPr>
              <a:lnSpc>
                <a:spcPct val="200000"/>
              </a:lnSpc>
            </a:pPr>
            <a:r>
              <a:rPr kumimoji="1" lang="ja-JP" sz="3200" b="1" dirty="0" smtClean="0"/>
              <a:t>当期売上目標　２７０億円</a:t>
            </a:r>
            <a:endParaRPr lang="ja-JP" sz="3200" b="1" dirty="0"/>
          </a:p>
          <a:p>
            <a:pPr lvl="0" rtl="0">
              <a:lnSpc>
                <a:spcPct val="200000"/>
              </a:lnSpc>
            </a:pPr>
            <a:r>
              <a:rPr kumimoji="1" lang="ja-JP" sz="3200" b="1" dirty="0" smtClean="0"/>
              <a:t>当期利益　２億２，７００万円</a:t>
            </a:r>
            <a:endParaRPr lang="ja-JP" sz="3200" b="1" dirty="0"/>
          </a:p>
          <a:p>
            <a:pPr lvl="0" rtl="0">
              <a:lnSpc>
                <a:spcPct val="200000"/>
              </a:lnSpc>
            </a:pPr>
            <a:r>
              <a:rPr kumimoji="1" lang="ja-JP" sz="3200" b="1" dirty="0" smtClean="0"/>
              <a:t>新規商品開発</a:t>
            </a:r>
            <a:endParaRPr lang="ja-JP" sz="3200" b="1" dirty="0"/>
          </a:p>
          <a:p>
            <a:pPr lvl="0" rtl="0">
              <a:lnSpc>
                <a:spcPct val="200000"/>
              </a:lnSpc>
            </a:pPr>
            <a:r>
              <a:rPr kumimoji="1" lang="ja-JP" sz="3200" b="1" dirty="0" smtClean="0"/>
              <a:t>インドネシアでの自社工場設置</a:t>
            </a:r>
            <a:endParaRPr lang="ja-JP" sz="3200" b="1" dirty="0"/>
          </a:p>
        </p:txBody>
      </p:sp>
    </p:spTree>
    <p:extLst>
      <p:ext uri="{BB962C8B-B14F-4D97-AF65-F5344CB8AC3E}">
        <p14:creationId xmlns:p14="http://schemas.microsoft.com/office/powerpoint/2010/main" val="1604245972"/>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売上目標達成のために</a:t>
            </a:r>
            <a:endParaRPr kumimoji="1" lang="ja-JP" altLang="en-US" dirty="0"/>
          </a:p>
        </p:txBody>
      </p:sp>
      <p:sp>
        <p:nvSpPr>
          <p:cNvPr id="2" name="コンテンツ プレースホルダー 1"/>
          <p:cNvSpPr>
            <a:spLocks noGrp="1"/>
          </p:cNvSpPr>
          <p:nvPr>
            <p:ph idx="1"/>
          </p:nvPr>
        </p:nvSpPr>
        <p:spPr>
          <a:xfrm>
            <a:off x="1437783" y="2281370"/>
            <a:ext cx="5043738" cy="3801567"/>
          </a:xfrm>
          <a:solidFill>
            <a:schemeClr val="bg1"/>
          </a:solidFill>
          <a:ln>
            <a:solidFill>
              <a:schemeClr val="accent1"/>
            </a:solidFill>
          </a:ln>
        </p:spPr>
        <p:txBody>
          <a:bodyPr>
            <a:noAutofit/>
          </a:bodyPr>
          <a:lstStyle/>
          <a:p>
            <a:pPr lvl="0" rtl="0"/>
            <a:r>
              <a:rPr kumimoji="1" lang="ja-JP" sz="2800" b="1" dirty="0" smtClean="0"/>
              <a:t>ネット事業販売強化</a:t>
            </a:r>
            <a:endParaRPr lang="ja-JP" sz="2800" b="1" dirty="0"/>
          </a:p>
          <a:p>
            <a:pPr marL="457200" lvl="1" indent="0" rtl="0">
              <a:buNone/>
            </a:pPr>
            <a:r>
              <a:rPr kumimoji="1" lang="ja-JP" sz="2400" b="0" dirty="0" smtClean="0"/>
              <a:t>売上割合の中でネット販売の割合が年々大きくなってきている事から、ネット販売体制を強化する</a:t>
            </a:r>
            <a:endParaRPr lang="ja-JP" sz="2400" b="0" dirty="0"/>
          </a:p>
          <a:p>
            <a:pPr lvl="0" rtl="0"/>
            <a:r>
              <a:rPr kumimoji="1" lang="ja-JP" sz="2800" b="1" dirty="0" smtClean="0"/>
              <a:t>オリジナル商品の開発</a:t>
            </a:r>
            <a:endParaRPr lang="ja-JP" sz="2800" b="1" dirty="0"/>
          </a:p>
          <a:p>
            <a:pPr marL="457200" lvl="1" indent="0" rtl="0">
              <a:buNone/>
            </a:pPr>
            <a:r>
              <a:rPr kumimoji="1" lang="ja-JP" sz="2400" b="0" dirty="0" smtClean="0"/>
              <a:t>プライベートブランドを新設し、他業者との差別化を図る</a:t>
            </a:r>
            <a:endParaRPr lang="ja-JP" sz="2400" b="0" dirty="0"/>
          </a:p>
        </p:txBody>
      </p:sp>
      <p:graphicFrame>
        <p:nvGraphicFramePr>
          <p:cNvPr id="5" name="コンテンツ プレースホルダー 9" descr="直販、代理店、ネットの14期から17期までの売り上げと各期の合計の表。" title="売上の推移を示す表"/>
          <p:cNvGraphicFramePr>
            <a:graphicFrameLocks/>
          </p:cNvGraphicFramePr>
          <p:nvPr>
            <p:extLst>
              <p:ext uri="{D42A27DB-BD31-4B8C-83A1-F6EECF244321}">
                <p14:modId xmlns:p14="http://schemas.microsoft.com/office/powerpoint/2010/main" val="3512913251"/>
              </p:ext>
            </p:extLst>
          </p:nvPr>
        </p:nvGraphicFramePr>
        <p:xfrm>
          <a:off x="6672064" y="2281369"/>
          <a:ext cx="5024435" cy="3801568"/>
        </p:xfrm>
        <a:graphic>
          <a:graphicData uri="http://schemas.openxmlformats.org/drawingml/2006/table">
            <a:tbl>
              <a:tblPr firstRow="1" bandRow="1">
                <a:tableStyleId>{BC89EF96-8CEA-46FF-86C4-4CE0E7609802}</a:tableStyleId>
              </a:tblPr>
              <a:tblGrid>
                <a:gridCol w="1004887"/>
                <a:gridCol w="1004887"/>
                <a:gridCol w="1004887"/>
                <a:gridCol w="1004887"/>
                <a:gridCol w="1004887"/>
              </a:tblGrid>
              <a:tr h="693420">
                <a:tc>
                  <a:txBody>
                    <a:bodyPr/>
                    <a:lstStyle/>
                    <a:p>
                      <a:pPr algn="ctr"/>
                      <a:endParaRPr kumimoji="1" lang="ja-JP" altLang="en-US" sz="2400" b="0" i="0" dirty="0"/>
                    </a:p>
                  </a:txBody>
                  <a:tcPr marL="79821" marR="79821" anchor="ctr">
                    <a:solidFill>
                      <a:schemeClr val="accent1">
                        <a:lumMod val="20000"/>
                        <a:lumOff val="80000"/>
                      </a:schemeClr>
                    </a:solidFill>
                  </a:tcPr>
                </a:tc>
                <a:tc>
                  <a:txBody>
                    <a:bodyPr/>
                    <a:lstStyle/>
                    <a:p>
                      <a:pPr algn="ctr"/>
                      <a:r>
                        <a:rPr kumimoji="1" lang="en-US" altLang="ja-JP" b="0" dirty="0" smtClean="0"/>
                        <a:t>14</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15</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16</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17</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r>
              <a:tr h="693420">
                <a:tc>
                  <a:txBody>
                    <a:bodyPr/>
                    <a:lstStyle/>
                    <a:p>
                      <a:pPr algn="ctr"/>
                      <a:r>
                        <a:rPr kumimoji="1" lang="ja-JP" altLang="en-US" sz="2000" b="0" i="0" dirty="0" smtClean="0"/>
                        <a:t>直販</a:t>
                      </a:r>
                      <a:endParaRPr kumimoji="1" lang="ja-JP" altLang="en-US" sz="2000" b="0" i="0" dirty="0"/>
                    </a:p>
                  </a:txBody>
                  <a:tcPr marL="79821" marR="79821" anchor="ctr">
                    <a:solidFill>
                      <a:schemeClr val="bg1"/>
                    </a:solidFill>
                  </a:tcPr>
                </a:tc>
                <a:tc>
                  <a:txBody>
                    <a:bodyPr/>
                    <a:lstStyle/>
                    <a:p>
                      <a:pPr algn="r"/>
                      <a:r>
                        <a:rPr kumimoji="1" lang="ja-JP" altLang="en-US" dirty="0" smtClean="0"/>
                        <a:t>８５</a:t>
                      </a:r>
                      <a:endParaRPr kumimoji="1" lang="ja-JP" altLang="en-US" dirty="0"/>
                    </a:p>
                  </a:txBody>
                  <a:tcPr marL="79821" marR="79821" anchor="ctr">
                    <a:solidFill>
                      <a:schemeClr val="bg1"/>
                    </a:solidFill>
                  </a:tcPr>
                </a:tc>
                <a:tc>
                  <a:txBody>
                    <a:bodyPr/>
                    <a:lstStyle/>
                    <a:p>
                      <a:pPr algn="r"/>
                      <a:r>
                        <a:rPr kumimoji="1" lang="ja-JP" altLang="en-US" dirty="0" smtClean="0"/>
                        <a:t>８０</a:t>
                      </a:r>
                      <a:endParaRPr kumimoji="1" lang="ja-JP" altLang="en-US" dirty="0"/>
                    </a:p>
                  </a:txBody>
                  <a:tcPr marL="79821" marR="79821" anchor="ctr">
                    <a:solidFill>
                      <a:schemeClr val="bg1"/>
                    </a:solidFill>
                  </a:tcPr>
                </a:tc>
                <a:tc>
                  <a:txBody>
                    <a:bodyPr/>
                    <a:lstStyle/>
                    <a:p>
                      <a:pPr algn="r"/>
                      <a:r>
                        <a:rPr kumimoji="1" lang="ja-JP" altLang="en-US" dirty="0" smtClean="0"/>
                        <a:t>７７</a:t>
                      </a:r>
                      <a:endParaRPr kumimoji="1" lang="ja-JP" altLang="en-US" dirty="0"/>
                    </a:p>
                  </a:txBody>
                  <a:tcPr marL="79821" marR="79821" anchor="ctr">
                    <a:solidFill>
                      <a:schemeClr val="bg1"/>
                    </a:solidFill>
                  </a:tcPr>
                </a:tc>
                <a:tc>
                  <a:txBody>
                    <a:bodyPr/>
                    <a:lstStyle/>
                    <a:p>
                      <a:pPr algn="r"/>
                      <a:r>
                        <a:rPr kumimoji="1" lang="ja-JP" altLang="en-US" dirty="0" smtClean="0"/>
                        <a:t>８０</a:t>
                      </a:r>
                      <a:endParaRPr kumimoji="1" lang="ja-JP" altLang="en-US" dirty="0"/>
                    </a:p>
                  </a:txBody>
                  <a:tcPr marL="79821" marR="79821" anchor="ctr">
                    <a:solidFill>
                      <a:schemeClr val="bg1"/>
                    </a:solidFill>
                  </a:tcPr>
                </a:tc>
              </a:tr>
              <a:tr h="831300">
                <a:tc>
                  <a:txBody>
                    <a:bodyPr/>
                    <a:lstStyle/>
                    <a:p>
                      <a:pPr algn="ctr"/>
                      <a:r>
                        <a:rPr kumimoji="1" lang="ja-JP" altLang="en-US" sz="2000" b="0" i="0" dirty="0" smtClean="0"/>
                        <a:t>代理</a:t>
                      </a:r>
                      <a:endParaRPr kumimoji="1" lang="ja-JP" altLang="en-US" sz="2000" b="0" i="0" dirty="0"/>
                    </a:p>
                  </a:txBody>
                  <a:tcPr marL="79821" marR="79821" anchor="ctr">
                    <a:solidFill>
                      <a:schemeClr val="accent1">
                        <a:lumMod val="20000"/>
                        <a:lumOff val="80000"/>
                      </a:schemeClr>
                    </a:solidFill>
                  </a:tcPr>
                </a:tc>
                <a:tc>
                  <a:txBody>
                    <a:bodyPr/>
                    <a:lstStyle/>
                    <a:p>
                      <a:pPr algn="r"/>
                      <a:r>
                        <a:rPr kumimoji="1" lang="ja-JP" altLang="en-US" dirty="0" smtClean="0"/>
                        <a:t>１４０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１３０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１２６</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１３０</a:t>
                      </a:r>
                      <a:endParaRPr kumimoji="1" lang="ja-JP" altLang="en-US" dirty="0"/>
                    </a:p>
                  </a:txBody>
                  <a:tcPr marL="79821" marR="79821" anchor="ctr">
                    <a:solidFill>
                      <a:schemeClr val="accent1">
                        <a:lumMod val="20000"/>
                        <a:lumOff val="80000"/>
                      </a:schemeClr>
                    </a:solidFill>
                  </a:tcPr>
                </a:tc>
              </a:tr>
              <a:tr h="752128">
                <a:tc>
                  <a:txBody>
                    <a:bodyPr/>
                    <a:lstStyle/>
                    <a:p>
                      <a:pPr algn="ctr"/>
                      <a:r>
                        <a:rPr kumimoji="1" lang="ja-JP" altLang="en-US" sz="2000" b="1" i="0" dirty="0" smtClean="0"/>
                        <a:t>ネット</a:t>
                      </a:r>
                      <a:endParaRPr kumimoji="1" lang="ja-JP" altLang="en-US" sz="2000" b="1" i="0" dirty="0"/>
                    </a:p>
                  </a:txBody>
                  <a:tcPr marL="79821" marR="79821" anchor="ctr">
                    <a:solidFill>
                      <a:schemeClr val="bg1"/>
                    </a:solidFill>
                  </a:tcPr>
                </a:tc>
                <a:tc>
                  <a:txBody>
                    <a:bodyPr/>
                    <a:lstStyle/>
                    <a:p>
                      <a:pPr algn="r"/>
                      <a:r>
                        <a:rPr kumimoji="1" lang="ja-JP" altLang="en-US" b="1" dirty="0" smtClean="0"/>
                        <a:t>５</a:t>
                      </a:r>
                      <a:endParaRPr kumimoji="1" lang="ja-JP" altLang="en-US" b="1" dirty="0"/>
                    </a:p>
                  </a:txBody>
                  <a:tcPr marL="79821" marR="79821" anchor="ctr">
                    <a:solidFill>
                      <a:schemeClr val="bg1"/>
                    </a:solidFill>
                  </a:tcPr>
                </a:tc>
                <a:tc>
                  <a:txBody>
                    <a:bodyPr/>
                    <a:lstStyle/>
                    <a:p>
                      <a:pPr algn="r"/>
                      <a:r>
                        <a:rPr kumimoji="1" lang="ja-JP" altLang="en-US" b="1" dirty="0" smtClean="0"/>
                        <a:t>２７</a:t>
                      </a:r>
                      <a:endParaRPr kumimoji="1" lang="ja-JP" altLang="en-US" b="1" dirty="0"/>
                    </a:p>
                  </a:txBody>
                  <a:tcPr marL="79821" marR="79821" anchor="ctr">
                    <a:solidFill>
                      <a:schemeClr val="bg1"/>
                    </a:solidFill>
                  </a:tcPr>
                </a:tc>
                <a:tc>
                  <a:txBody>
                    <a:bodyPr/>
                    <a:lstStyle/>
                    <a:p>
                      <a:pPr algn="r"/>
                      <a:r>
                        <a:rPr kumimoji="1" lang="ja-JP" altLang="en-US" b="1" dirty="0" smtClean="0"/>
                        <a:t>４０</a:t>
                      </a:r>
                      <a:endParaRPr kumimoji="1" lang="ja-JP" altLang="en-US" b="1" dirty="0"/>
                    </a:p>
                  </a:txBody>
                  <a:tcPr marL="79821" marR="79821" anchor="ctr">
                    <a:solidFill>
                      <a:schemeClr val="bg1"/>
                    </a:solidFill>
                  </a:tcPr>
                </a:tc>
                <a:tc>
                  <a:txBody>
                    <a:bodyPr/>
                    <a:lstStyle/>
                    <a:p>
                      <a:pPr algn="r"/>
                      <a:r>
                        <a:rPr kumimoji="1" lang="ja-JP" altLang="en-US" b="1" dirty="0" smtClean="0"/>
                        <a:t>６０</a:t>
                      </a:r>
                      <a:endParaRPr kumimoji="1" lang="ja-JP" altLang="en-US" b="1" dirty="0"/>
                    </a:p>
                  </a:txBody>
                  <a:tcPr marL="79821" marR="79821" anchor="ctr">
                    <a:solidFill>
                      <a:schemeClr val="bg1"/>
                    </a:solidFill>
                  </a:tcPr>
                </a:tc>
              </a:tr>
              <a:tr h="831300">
                <a:tc>
                  <a:txBody>
                    <a:bodyPr/>
                    <a:lstStyle/>
                    <a:p>
                      <a:pPr algn="ctr"/>
                      <a:r>
                        <a:rPr kumimoji="1" lang="ja-JP" altLang="en-US" sz="2400" b="0" i="0" dirty="0" smtClean="0"/>
                        <a:t>合計</a:t>
                      </a:r>
                      <a:endParaRPr kumimoji="1" lang="ja-JP" altLang="en-US" sz="2400" b="0" i="0" dirty="0"/>
                    </a:p>
                  </a:txBody>
                  <a:tcPr marL="79821" marR="79821" anchor="ctr">
                    <a:solidFill>
                      <a:schemeClr val="accent1">
                        <a:lumMod val="20000"/>
                        <a:lumOff val="80000"/>
                      </a:schemeClr>
                    </a:solidFill>
                  </a:tcPr>
                </a:tc>
                <a:tc>
                  <a:txBody>
                    <a:bodyPr/>
                    <a:lstStyle/>
                    <a:p>
                      <a:pPr algn="r"/>
                      <a:r>
                        <a:rPr kumimoji="1" lang="ja-JP" altLang="en-US" dirty="0" smtClean="0"/>
                        <a:t>２３０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２３７</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２４３</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２７０</a:t>
                      </a:r>
                      <a:endParaRPr kumimoji="1" lang="ja-JP" altLang="en-US" dirty="0"/>
                    </a:p>
                  </a:txBody>
                  <a:tcPr marL="79821" marR="79821"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303969928"/>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noFill/>
        </p:spPr>
        <p:txBody>
          <a:bodyPr>
            <a:normAutofit/>
          </a:bodyPr>
          <a:lstStyle/>
          <a:p>
            <a:r>
              <a:rPr kumimoji="1" lang="ja-JP" altLang="en-US" dirty="0" smtClean="0">
                <a:ln>
                  <a:noFill/>
                </a:ln>
              </a:rPr>
              <a:t>利益目標達成のために</a:t>
            </a:r>
            <a:endParaRPr kumimoji="1" lang="ja-JP" altLang="en-US" dirty="0">
              <a:ln>
                <a:noFill/>
              </a:ln>
            </a:endParaRPr>
          </a:p>
        </p:txBody>
      </p:sp>
      <p:sp>
        <p:nvSpPr>
          <p:cNvPr id="7" name="上矢印 6" descr="上方向の矢印の図。内部に「UP！」を太字で表示。" title="上矢印の図"/>
          <p:cNvSpPr/>
          <p:nvPr/>
        </p:nvSpPr>
        <p:spPr>
          <a:xfrm>
            <a:off x="10415464" y="285016"/>
            <a:ext cx="1225152" cy="1275718"/>
          </a:xfrm>
          <a:prstGeom prst="upArrow">
            <a:avLst>
              <a:gd name="adj1" fmla="val 42752"/>
              <a:gd name="adj2" fmla="val 39294"/>
            </a:avLst>
          </a:prstGeom>
          <a:gradFill flip="none" rotWithShape="1">
            <a:gsLst>
              <a:gs pos="0">
                <a:srgbClr val="FFFF00"/>
              </a:gs>
              <a:gs pos="56000">
                <a:srgbClr val="FFFF66"/>
              </a:gs>
              <a:gs pos="100000">
                <a:srgbClr val="FFFF99"/>
              </a:gs>
            </a:gsLst>
            <a:lin ang="54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3"/>
          </a:lnRef>
          <a:fillRef idx="2">
            <a:schemeClr val="accent3"/>
          </a:fillRef>
          <a:effectRef idx="1">
            <a:schemeClr val="accent3"/>
          </a:effectRef>
          <a:fontRef idx="minor">
            <a:schemeClr val="dk1"/>
          </a:fontRef>
        </p:style>
        <p:txBody>
          <a:bodyPr vert="horz" rtlCol="0" anchor="ctr"/>
          <a:lstStyle/>
          <a:p>
            <a:pPr algn="ctr"/>
            <a:r>
              <a:rPr lang="en-US" altLang="ja-JP" sz="1400" b="1" dirty="0"/>
              <a:t>UP!</a:t>
            </a:r>
            <a:endParaRPr lang="ja-JP" altLang="en-US" sz="1400" b="1" dirty="0"/>
          </a:p>
        </p:txBody>
      </p:sp>
      <p:sp>
        <p:nvSpPr>
          <p:cNvPr id="2" name="コンテンツ プレースホルダー 1"/>
          <p:cNvSpPr>
            <a:spLocks noGrp="1"/>
          </p:cNvSpPr>
          <p:nvPr>
            <p:ph idx="1"/>
          </p:nvPr>
        </p:nvSpPr>
        <p:spPr>
          <a:xfrm>
            <a:off x="1473076" y="2204864"/>
            <a:ext cx="6423124" cy="3888431"/>
          </a:xfrm>
        </p:spPr>
        <p:style>
          <a:lnRef idx="2">
            <a:schemeClr val="accent1"/>
          </a:lnRef>
          <a:fillRef idx="1">
            <a:schemeClr val="lt1"/>
          </a:fillRef>
          <a:effectRef idx="0">
            <a:schemeClr val="accent1"/>
          </a:effectRef>
          <a:fontRef idx="minor">
            <a:schemeClr val="dk1"/>
          </a:fontRef>
        </p:style>
        <p:txBody>
          <a:bodyPr>
            <a:normAutofit/>
          </a:bodyPr>
          <a:lstStyle/>
          <a:p>
            <a:pPr lvl="0" rtl="0"/>
            <a:r>
              <a:rPr kumimoji="1" lang="ja-JP" sz="2800" b="1" dirty="0" smtClean="0"/>
              <a:t>利益額推移</a:t>
            </a:r>
            <a:endParaRPr lang="ja-JP" sz="2800" b="1" dirty="0"/>
          </a:p>
          <a:p>
            <a:pPr marL="457200" lvl="1" indent="0" rtl="0">
              <a:buNone/>
            </a:pPr>
            <a:r>
              <a:rPr kumimoji="1" lang="ja-JP" sz="2400" b="0" dirty="0" smtClean="0"/>
              <a:t>利益額はネット販売が年々向上している</a:t>
            </a:r>
            <a:endParaRPr lang="ja-JP" sz="2400" b="0" dirty="0"/>
          </a:p>
          <a:p>
            <a:pPr marL="457200" lvl="1" indent="0" rtl="0">
              <a:buNone/>
            </a:pPr>
            <a:r>
              <a:rPr kumimoji="1" lang="ja-JP" sz="2400" b="0" dirty="0" smtClean="0"/>
              <a:t>直販・代理店ともに減少傾向</a:t>
            </a:r>
            <a:endParaRPr lang="ja-JP" sz="2400" b="0" dirty="0"/>
          </a:p>
          <a:p>
            <a:pPr lvl="0" rtl="0"/>
            <a:r>
              <a:rPr kumimoji="1" lang="ja-JP" sz="2800" b="1" dirty="0" smtClean="0"/>
              <a:t>コスト管理</a:t>
            </a:r>
            <a:endParaRPr lang="ja-JP" sz="2800" b="1" dirty="0"/>
          </a:p>
          <a:p>
            <a:pPr marL="457200" lvl="1" indent="0" rtl="0">
              <a:buNone/>
            </a:pPr>
            <a:r>
              <a:rPr kumimoji="1" lang="ja-JP" sz="2400" dirty="0" smtClean="0"/>
              <a:t>部門ごとにコスト管理を徹底し、費用の圧縮を図る</a:t>
            </a:r>
            <a:endParaRPr lang="ja-JP" sz="2400" dirty="0"/>
          </a:p>
        </p:txBody>
      </p:sp>
      <p:graphicFrame>
        <p:nvGraphicFramePr>
          <p:cNvPr id="5" name="コンテンツ プレースホルダー 4" descr="直販、代理店、ネットの3系列の14期から17期までの売り上げの推移を示す折れ線グラフ。" title="売上の推移の折れ線グラフ"/>
          <p:cNvGraphicFramePr>
            <a:graphicFrameLocks/>
          </p:cNvGraphicFramePr>
          <p:nvPr>
            <p:extLst>
              <p:ext uri="{D42A27DB-BD31-4B8C-83A1-F6EECF244321}">
                <p14:modId xmlns:p14="http://schemas.microsoft.com/office/powerpoint/2010/main" val="4090976133"/>
              </p:ext>
            </p:extLst>
          </p:nvPr>
        </p:nvGraphicFramePr>
        <p:xfrm>
          <a:off x="7896200" y="2011909"/>
          <a:ext cx="4176463" cy="45088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79286796"/>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販売体制強化</a:t>
            </a:r>
            <a:endParaRPr kumimoji="1" lang="ja-JP" altLang="en-US" dirty="0"/>
          </a:p>
        </p:txBody>
      </p:sp>
      <p:sp>
        <p:nvSpPr>
          <p:cNvPr id="4" name="正方形/長方形 3"/>
          <p:cNvSpPr/>
          <p:nvPr/>
        </p:nvSpPr>
        <p:spPr>
          <a:xfrm>
            <a:off x="6471118" y="2132856"/>
            <a:ext cx="5328592" cy="3672408"/>
          </a:xfrm>
          <a:prstGeom prst="rect">
            <a:avLst/>
          </a:prstGeom>
        </p:spPr>
        <p:style>
          <a:lnRef idx="2">
            <a:schemeClr val="accent1"/>
          </a:lnRef>
          <a:fillRef idx="1">
            <a:schemeClr val="lt1"/>
          </a:fillRef>
          <a:effectRef idx="0">
            <a:schemeClr val="accent1"/>
          </a:effectRef>
          <a:fontRef idx="minor">
            <a:schemeClr val="dk1"/>
          </a:fontRef>
        </p:style>
        <p:txBody>
          <a:bodyPr/>
          <a:lstStyle/>
          <a:p>
            <a:pPr lvl="0" algn="ctr" rtl="0"/>
            <a:r>
              <a:rPr kumimoji="1" lang="ja-JP" sz="3600" dirty="0" smtClean="0"/>
              <a:t>ネット販売部新設</a:t>
            </a:r>
            <a:endParaRPr lang="ja-JP" sz="3600" dirty="0"/>
          </a:p>
          <a:p>
            <a:pPr lvl="1" rtl="0"/>
            <a:endParaRPr kumimoji="1" lang="en-US" altLang="ja-JP" sz="2800" dirty="0" smtClean="0"/>
          </a:p>
          <a:p>
            <a:pPr lvl="1" rtl="0"/>
            <a:r>
              <a:rPr kumimoji="1" lang="ja-JP" sz="2800" dirty="0" smtClean="0"/>
              <a:t>従来直営販売部の一部門としてネット販売を実施してきたが、販売拡大を目指し新たな部門として独立させる</a:t>
            </a:r>
            <a:r>
              <a:rPr kumimoji="1" lang="ja-JP" altLang="en-US" sz="2800" dirty="0" smtClean="0"/>
              <a:t>。</a:t>
            </a:r>
            <a:endParaRPr lang="ja-JP" sz="2800" dirty="0"/>
          </a:p>
        </p:txBody>
      </p:sp>
      <p:graphicFrame>
        <p:nvGraphicFramePr>
          <p:cNvPr id="6" name="コンテンツ プレースホルダー 5" descr="3つの等しい大きさの円で構成されたベン図。直営販売部、代理店販売部、ネット販売部の3つの円。" title="3つの等しい大きさの円で構成されたベン図"/>
          <p:cNvGraphicFramePr>
            <a:graphicFrameLocks noGrp="1"/>
          </p:cNvGraphicFramePr>
          <p:nvPr>
            <p:ph idx="1"/>
            <p:extLst>
              <p:ext uri="{D42A27DB-BD31-4B8C-83A1-F6EECF244321}">
                <p14:modId xmlns:p14="http://schemas.microsoft.com/office/powerpoint/2010/main" val="3371435861"/>
              </p:ext>
            </p:extLst>
          </p:nvPr>
        </p:nvGraphicFramePr>
        <p:xfrm>
          <a:off x="1461762" y="1484784"/>
          <a:ext cx="4824000" cy="468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30156302"/>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a:t>新商品開発</a:t>
            </a:r>
            <a:endParaRPr kumimoji="1" lang="ja-JP" altLang="en-US" dirty="0"/>
          </a:p>
        </p:txBody>
      </p:sp>
      <p:pic>
        <p:nvPicPr>
          <p:cNvPr id="2" name="コンテンツ プレースホルダー 1" descr="新商品のイメージ画像。ニコニコマーク入りチョコレート" title="新商品のイメージ画像"/>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9446975" y="335773"/>
            <a:ext cx="2053244" cy="1367444"/>
          </a:xfrm>
          <a:prstGeom prst="ellipse">
            <a:avLst/>
          </a:prstGeom>
          <a:ln w="63500" cap="rnd">
            <a:noFill/>
          </a:ln>
          <a:effectLst>
            <a:outerShdw blurRad="152400" dist="317500" dir="5400000" sx="90000" sy="-19000" rotWithShape="0">
              <a:prstClr val="black">
                <a:alpha val="15000"/>
              </a:prstClr>
            </a:outerShdw>
            <a:softEdge rad="31750"/>
          </a:effectLst>
          <a:scene3d>
            <a:camera prst="orthographicFront"/>
            <a:lightRig rig="contrasting" dir="t">
              <a:rot lat="0" lon="0" rev="3000000"/>
            </a:lightRig>
          </a:scene3d>
          <a:sp3d contourW="7620">
            <a:bevelT w="95250" h="31750"/>
            <a:contourClr>
              <a:srgbClr val="333333"/>
            </a:contourClr>
          </a:sp3d>
        </p:spPr>
      </p:pic>
      <p:sp>
        <p:nvSpPr>
          <p:cNvPr id="3" name="正方形/長方形 2"/>
          <p:cNvSpPr/>
          <p:nvPr/>
        </p:nvSpPr>
        <p:spPr>
          <a:xfrm>
            <a:off x="1461762" y="2088372"/>
            <a:ext cx="10441160" cy="4000854"/>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lvl="0" rtl="0">
              <a:buChar char="•"/>
            </a:pPr>
            <a:r>
              <a:rPr kumimoji="1" lang="ja-JP" sz="3200" b="1" dirty="0" smtClean="0"/>
              <a:t>プライベートブランドの創設</a:t>
            </a:r>
            <a:endParaRPr lang="ja-JP" sz="3200" b="1" dirty="0"/>
          </a:p>
          <a:p>
            <a:pPr lvl="1" rtl="0"/>
            <a:r>
              <a:rPr kumimoji="1" lang="ja-JP" sz="2800" dirty="0" smtClean="0"/>
              <a:t>既存の商品を仕入、販売するだけでは価格を中心に消費者は判断する。独自商品を作る事で差別化を図る</a:t>
            </a:r>
            <a:r>
              <a:rPr kumimoji="1" lang="ja-JP" sz="3200" dirty="0" smtClean="0"/>
              <a:t>。</a:t>
            </a:r>
            <a:endParaRPr kumimoji="1" lang="en-US" altLang="ja-JP" sz="3200" dirty="0" smtClean="0"/>
          </a:p>
          <a:p>
            <a:pPr lvl="1" rtl="0"/>
            <a:endParaRPr lang="ja-JP" sz="3200" dirty="0"/>
          </a:p>
          <a:p>
            <a:pPr lvl="0" rtl="0">
              <a:buChar char="•"/>
            </a:pPr>
            <a:r>
              <a:rPr kumimoji="1" lang="ja-JP" sz="3200" b="1" dirty="0" smtClean="0"/>
              <a:t>低価格商品の提供</a:t>
            </a:r>
            <a:endParaRPr lang="ja-JP" sz="3200" b="1" dirty="0"/>
          </a:p>
          <a:p>
            <a:pPr lvl="1" rtl="0"/>
            <a:r>
              <a:rPr kumimoji="1" lang="ja-JP" sz="2800" dirty="0" smtClean="0"/>
              <a:t>海外工場生産により低価格の商品提供を実現させる</a:t>
            </a:r>
            <a:r>
              <a:rPr kumimoji="1" lang="ja-JP" sz="3200" dirty="0" smtClean="0"/>
              <a:t>。</a:t>
            </a:r>
            <a:endParaRPr lang="ja-JP" sz="3200" dirty="0"/>
          </a:p>
        </p:txBody>
      </p:sp>
    </p:spTree>
    <p:extLst>
      <p:ext uri="{BB962C8B-B14F-4D97-AF65-F5344CB8AC3E}">
        <p14:creationId xmlns:p14="http://schemas.microsoft.com/office/powerpoint/2010/main" val="3545255315"/>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smtClean="0"/>
              <a:t>インドネシア工場新設　　</a:t>
            </a:r>
            <a:endParaRPr kumimoji="1" lang="ja-JP" altLang="en-US" dirty="0"/>
          </a:p>
        </p:txBody>
      </p:sp>
      <p:pic>
        <p:nvPicPr>
          <p:cNvPr id="5" name="図 4" descr="インドネシアのイメージ画像。バリ島の海岸写真。" title="インドネシアのイメージ画像"/>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80376" y="429981"/>
            <a:ext cx="1744078" cy="1154544"/>
          </a:xfrm>
          <a:prstGeom prst="ellipse">
            <a:avLst/>
          </a:prstGeom>
          <a:ln>
            <a:noFill/>
          </a:ln>
          <a:effectLst>
            <a:softEdge rad="112500"/>
          </a:effectLst>
        </p:spPr>
      </p:pic>
      <p:sp>
        <p:nvSpPr>
          <p:cNvPr id="4" name="正方形/長方形 3"/>
          <p:cNvSpPr/>
          <p:nvPr/>
        </p:nvSpPr>
        <p:spPr>
          <a:xfrm>
            <a:off x="3530315" y="2182580"/>
            <a:ext cx="8433816" cy="3835702"/>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lvl="0" rtl="0">
              <a:buChar char="•"/>
            </a:pPr>
            <a:r>
              <a:rPr kumimoji="1" lang="ja-JP" altLang="en-US" sz="2800" b="1" dirty="0" smtClean="0">
                <a:solidFill>
                  <a:schemeClr val="tx1">
                    <a:lumMod val="95000"/>
                    <a:lumOff val="5000"/>
                  </a:schemeClr>
                </a:solidFill>
                <a:latin typeface="+mn-ea"/>
              </a:rPr>
              <a:t>労働力の安定性</a:t>
            </a:r>
            <a:endParaRPr lang="ja-JP" altLang="en-US" sz="2800" b="1" dirty="0">
              <a:solidFill>
                <a:schemeClr val="tx1">
                  <a:lumMod val="95000"/>
                  <a:lumOff val="5000"/>
                </a:schemeClr>
              </a:solidFill>
              <a:latin typeface="+mn-ea"/>
            </a:endParaRPr>
          </a:p>
          <a:p>
            <a:pPr lvl="1" rtl="0"/>
            <a:r>
              <a:rPr kumimoji="1" lang="ja-JP" altLang="en-US" sz="2400" dirty="0" smtClean="0"/>
              <a:t>インドネシアは労働力、賃金が安定している。</a:t>
            </a:r>
            <a:endParaRPr kumimoji="1" lang="en-US" altLang="ja-JP" sz="2400" dirty="0" smtClean="0"/>
          </a:p>
          <a:p>
            <a:pPr lvl="1" rtl="0"/>
            <a:endParaRPr lang="ja-JP" altLang="en-US" sz="2800" dirty="0"/>
          </a:p>
          <a:p>
            <a:pPr lvl="0" rtl="0">
              <a:buChar char="•"/>
            </a:pPr>
            <a:r>
              <a:rPr kumimoji="1" lang="ja-JP" altLang="en-US" sz="2800" b="1" dirty="0" smtClean="0">
                <a:solidFill>
                  <a:schemeClr val="tx1">
                    <a:lumMod val="95000"/>
                    <a:lumOff val="5000"/>
                  </a:schemeClr>
                </a:solidFill>
                <a:latin typeface="+mn-ea"/>
              </a:rPr>
              <a:t>為替変動リスクについて</a:t>
            </a:r>
            <a:endParaRPr lang="ja-JP" altLang="en-US" sz="2800" b="1" dirty="0">
              <a:solidFill>
                <a:schemeClr val="tx1">
                  <a:lumMod val="95000"/>
                  <a:lumOff val="5000"/>
                </a:schemeClr>
              </a:solidFill>
              <a:latin typeface="+mn-ea"/>
            </a:endParaRPr>
          </a:p>
          <a:p>
            <a:pPr lvl="1" algn="l" rtl="0"/>
            <a:r>
              <a:rPr kumimoji="1" lang="ja-JP" altLang="en-US" sz="2400" dirty="0" smtClean="0"/>
              <a:t>インドネシアの通貨（ルピア）は比較的安定している。</a:t>
            </a:r>
            <a:endParaRPr kumimoji="1" lang="en-US" altLang="ja-JP" sz="2400" dirty="0" smtClean="0"/>
          </a:p>
          <a:p>
            <a:pPr lvl="1" algn="l" rtl="0"/>
            <a:endParaRPr lang="ja-JP" altLang="en-US" sz="2800" dirty="0"/>
          </a:p>
          <a:p>
            <a:pPr lvl="0" rtl="0">
              <a:buChar char="•"/>
            </a:pPr>
            <a:r>
              <a:rPr kumimoji="1" lang="ja-JP" altLang="en-US" sz="2800"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製品</a:t>
            </a:r>
            <a:r>
              <a:rPr kumimoji="1" lang="ja-JP" altLang="en-US" sz="2800" b="1" dirty="0" smtClean="0">
                <a:solidFill>
                  <a:schemeClr val="tx1">
                    <a:lumMod val="95000"/>
                    <a:lumOff val="5000"/>
                  </a:schemeClr>
                </a:solidFill>
                <a:latin typeface="+mn-ea"/>
              </a:rPr>
              <a:t>管理</a:t>
            </a:r>
            <a:endParaRPr lang="ja-JP" altLang="en-US" sz="2800" b="1" dirty="0">
              <a:solidFill>
                <a:schemeClr val="tx1">
                  <a:lumMod val="95000"/>
                  <a:lumOff val="5000"/>
                </a:schemeClr>
              </a:solidFill>
              <a:latin typeface="+mn-ea"/>
            </a:endParaRPr>
          </a:p>
          <a:p>
            <a:pPr lvl="1" rtl="0"/>
            <a:r>
              <a:rPr kumimoji="1" lang="ja-JP" altLang="en-US" sz="2400" dirty="0" smtClean="0"/>
              <a:t>現地工場に本社社員を派遣し、製品品質の管理を行う。</a:t>
            </a:r>
            <a:endParaRPr lang="ja-JP" altLang="en-US" sz="2400" dirty="0"/>
          </a:p>
        </p:txBody>
      </p:sp>
      <p:sp>
        <p:nvSpPr>
          <p:cNvPr id="8" name="正方形/長方形 7"/>
          <p:cNvSpPr/>
          <p:nvPr/>
        </p:nvSpPr>
        <p:spPr>
          <a:xfrm>
            <a:off x="1208336" y="4568720"/>
            <a:ext cx="2286496" cy="584775"/>
          </a:xfrm>
          <a:prstGeom prst="rect">
            <a:avLst/>
          </a:prstGeom>
          <a:noFill/>
        </p:spPr>
        <p:txBody>
          <a:bodyPr wrap="square" lIns="91440" tIns="45720" rIns="91440" bIns="45720">
            <a:spAutoFit/>
          </a:bodyPr>
          <a:lstStyle/>
          <a:p>
            <a:pPr algn="ctr"/>
            <a:r>
              <a:rPr lang="en-US" altLang="ja-JP" sz="3200" b="1" dirty="0">
                <a:ln w="9525">
                  <a:solidFill>
                    <a:schemeClr val="bg1"/>
                  </a:solidFill>
                  <a:prstDash val="solid"/>
                </a:ln>
                <a:solidFill>
                  <a:schemeClr val="accent5">
                    <a:lumMod val="50000"/>
                  </a:schemeClr>
                </a:solidFill>
                <a:effectLst>
                  <a:outerShdw blurRad="12700" dist="38100" dir="2700000" algn="tl" rotWithShape="0">
                    <a:schemeClr val="accent5">
                      <a:lumMod val="60000"/>
                      <a:lumOff val="40000"/>
                    </a:schemeClr>
                  </a:outerShdw>
                </a:effectLst>
                <a:latin typeface="HGS創英ﾌﾟﾚｾﾞﾝｽEB" panose="02020800000000000000" pitchFamily="18" charset="-128"/>
                <a:ea typeface="HGS創英ﾌﾟﾚｾﾞﾝｽEB" panose="02020800000000000000" pitchFamily="18" charset="-128"/>
              </a:rPr>
              <a:t>Indonesia</a:t>
            </a:r>
            <a:endParaRPr lang="ja-JP" altLang="en-US" sz="4000" b="1" dirty="0">
              <a:ln w="9525">
                <a:solidFill>
                  <a:schemeClr val="bg1"/>
                </a:solidFill>
                <a:prstDash val="solid"/>
              </a:ln>
              <a:solidFill>
                <a:schemeClr val="accent5">
                  <a:lumMod val="50000"/>
                </a:schemeClr>
              </a:solidFill>
              <a:effectLst>
                <a:outerShdw blurRad="12700" dist="38100" dir="2700000" algn="tl" rotWithShape="0">
                  <a:schemeClr val="accent5">
                    <a:lumMod val="60000"/>
                    <a:lumOff val="40000"/>
                  </a:schemeClr>
                </a:outerShdw>
              </a:effectLst>
              <a:latin typeface="HGS創英ﾌﾟﾚｾﾞﾝｽEB" panose="02020800000000000000" pitchFamily="18" charset="-128"/>
              <a:ea typeface="HGS創英ﾌﾟﾚｾﾞﾝｽEB" panose="02020800000000000000" pitchFamily="18" charset="-128"/>
            </a:endParaRPr>
          </a:p>
        </p:txBody>
      </p:sp>
      <p:sp>
        <p:nvSpPr>
          <p:cNvPr id="2" name="フローチャート: 処理 1" descr="インドネシアのイメージ画像。インドネシア国旗。上が赤、下が白のツートンカラー。" title="インドネシアのイメージ画像"/>
          <p:cNvSpPr/>
          <p:nvPr/>
        </p:nvSpPr>
        <p:spPr>
          <a:xfrm>
            <a:off x="1461762" y="3212975"/>
            <a:ext cx="1728192" cy="1355745"/>
          </a:xfrm>
          <a:prstGeom prst="flowChartProcess">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17168287"/>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524000" y="2794402"/>
            <a:ext cx="9144000" cy="1132901"/>
          </a:xfrm>
          <a:prstGeom prst="rect">
            <a:avLst/>
          </a:prstGeom>
          <a:effectLst/>
        </p:spPr>
        <p:txBody>
          <a:bodyPr vert="horz" lIns="91440" tIns="45720" rIns="91440" bIns="45720" rtlCol="0" anchor="b">
            <a:normAutofit/>
          </a:bodyPr>
          <a:lstStyle>
            <a:lvl1pPr algn="r" defTabSz="457200" rtl="0" eaLnBrk="1" latinLnBrk="0" hangingPunct="1">
              <a:spcBef>
                <a:spcPct val="0"/>
              </a:spcBef>
              <a:buNone/>
              <a:defRPr kumimoji="1" sz="6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3600" dirty="0" smtClean="0">
                <a:ln w="0"/>
                <a:solidFill>
                  <a:schemeClr val="tx1">
                    <a:lumMod val="85000"/>
                    <a:lumOff val="15000"/>
                  </a:schemeClr>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　株式会社 スパン商事　</a:t>
            </a:r>
            <a:endParaRPr lang="ja-JP" altLang="en-US" sz="3600" dirty="0">
              <a:ln w="0"/>
              <a:solidFill>
                <a:schemeClr val="tx1">
                  <a:lumMod val="85000"/>
                  <a:lumOff val="15000"/>
                </a:schemeClr>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endParaRPr>
          </a:p>
        </p:txBody>
      </p:sp>
      <p:pic>
        <p:nvPicPr>
          <p:cNvPr id="34" name="図 33" descr="株式会社　スパン商事のロゴマーク。虹色の三日月とSPANの文字の組み合わせ。" title="株式会社　スパン商事のロゴマーク"/>
          <p:cNvPicPr>
            <a:picLocks noChangeAspect="1"/>
          </p:cNvPicPr>
          <p:nvPr/>
        </p:nvPicPr>
        <p:blipFill rotWithShape="1">
          <a:blip r:embed="rId3" cstate="print">
            <a:extLst>
              <a:ext uri="{28A0092B-C50C-407E-A947-70E740481C1C}">
                <a14:useLocalDpi xmlns:a14="http://schemas.microsoft.com/office/drawing/2010/main" val="0"/>
              </a:ext>
            </a:extLst>
          </a:blip>
          <a:srcRect l="45538" t="28382" r="1904" b="12281"/>
          <a:stretch/>
        </p:blipFill>
        <p:spPr>
          <a:xfrm rot="18825889">
            <a:off x="2338163" y="1987501"/>
            <a:ext cx="1768198" cy="1613802"/>
          </a:xfrm>
          <a:custGeom>
            <a:avLst/>
            <a:gdLst/>
            <a:ahLst/>
            <a:cxnLst/>
            <a:rect l="l" t="t" r="r" b="b"/>
            <a:pathLst>
              <a:path w="1768198" h="1613802">
                <a:moveTo>
                  <a:pt x="1104072" y="824168"/>
                </a:moveTo>
                <a:lnTo>
                  <a:pt x="1070473" y="793425"/>
                </a:lnTo>
                <a:cubicBezTo>
                  <a:pt x="1067440" y="790650"/>
                  <a:pt x="1064914" y="788767"/>
                  <a:pt x="1062895" y="787777"/>
                </a:cubicBezTo>
                <a:cubicBezTo>
                  <a:pt x="1061948" y="787819"/>
                  <a:pt x="1060408" y="789007"/>
                  <a:pt x="1058273" y="791340"/>
                </a:cubicBezTo>
                <a:lnTo>
                  <a:pt x="976763" y="880423"/>
                </a:lnTo>
                <a:lnTo>
                  <a:pt x="1020615" y="920547"/>
                </a:lnTo>
                <a:cubicBezTo>
                  <a:pt x="1032555" y="931473"/>
                  <a:pt x="1047734" y="938515"/>
                  <a:pt x="1066151" y="941674"/>
                </a:cubicBezTo>
                <a:cubicBezTo>
                  <a:pt x="1083387" y="944635"/>
                  <a:pt x="1100363" y="936982"/>
                  <a:pt x="1117078" y="918714"/>
                </a:cubicBezTo>
                <a:cubicBezTo>
                  <a:pt x="1131671" y="902765"/>
                  <a:pt x="1137899" y="886892"/>
                  <a:pt x="1135763" y="871093"/>
                </a:cubicBezTo>
                <a:cubicBezTo>
                  <a:pt x="1132643" y="856287"/>
                  <a:pt x="1122080" y="840645"/>
                  <a:pt x="1104072" y="824168"/>
                </a:cubicBezTo>
                <a:close/>
                <a:moveTo>
                  <a:pt x="1347291" y="1070018"/>
                </a:moveTo>
                <a:lnTo>
                  <a:pt x="1212128" y="1133755"/>
                </a:lnTo>
                <a:lnTo>
                  <a:pt x="1294664" y="1209275"/>
                </a:lnTo>
                <a:close/>
                <a:moveTo>
                  <a:pt x="1124964" y="814274"/>
                </a:moveTo>
                <a:cubicBezTo>
                  <a:pt x="1148462" y="835774"/>
                  <a:pt x="1162301" y="857123"/>
                  <a:pt x="1166481" y="878322"/>
                </a:cubicBezTo>
                <a:cubicBezTo>
                  <a:pt x="1170553" y="904792"/>
                  <a:pt x="1164439" y="926935"/>
                  <a:pt x="1148137" y="944750"/>
                </a:cubicBezTo>
                <a:cubicBezTo>
                  <a:pt x="1127919" y="966848"/>
                  <a:pt x="1105265" y="975787"/>
                  <a:pt x="1080178" y="971567"/>
                </a:cubicBezTo>
                <a:cubicBezTo>
                  <a:pt x="1053222" y="968564"/>
                  <a:pt x="1031139" y="959188"/>
                  <a:pt x="1013928" y="943439"/>
                </a:cubicBezTo>
                <a:lnTo>
                  <a:pt x="962314" y="896214"/>
                </a:lnTo>
                <a:lnTo>
                  <a:pt x="889244" y="976074"/>
                </a:lnTo>
                <a:cubicBezTo>
                  <a:pt x="886506" y="979065"/>
                  <a:pt x="885184" y="981626"/>
                  <a:pt x="885279" y="983755"/>
                </a:cubicBezTo>
                <a:cubicBezTo>
                  <a:pt x="885888" y="986203"/>
                  <a:pt x="887421" y="988552"/>
                  <a:pt x="889877" y="990799"/>
                </a:cubicBezTo>
                <a:lnTo>
                  <a:pt x="902868" y="1002686"/>
                </a:lnTo>
                <a:lnTo>
                  <a:pt x="888420" y="1018476"/>
                </a:lnTo>
                <a:lnTo>
                  <a:pt x="818504" y="954504"/>
                </a:lnTo>
                <a:lnTo>
                  <a:pt x="832953" y="938714"/>
                </a:lnTo>
                <a:lnTo>
                  <a:pt x="845964" y="950619"/>
                </a:lnTo>
                <a:cubicBezTo>
                  <a:pt x="848887" y="953294"/>
                  <a:pt x="850948" y="954611"/>
                  <a:pt x="852144" y="954571"/>
                </a:cubicBezTo>
                <a:cubicBezTo>
                  <a:pt x="853872" y="953757"/>
                  <a:pt x="856206" y="951744"/>
                  <a:pt x="859145" y="948533"/>
                </a:cubicBezTo>
                <a:lnTo>
                  <a:pt x="1028174" y="763800"/>
                </a:lnTo>
                <a:cubicBezTo>
                  <a:pt x="1030761" y="760972"/>
                  <a:pt x="1032142" y="759311"/>
                  <a:pt x="1032318" y="758816"/>
                </a:cubicBezTo>
                <a:cubicBezTo>
                  <a:pt x="1032185" y="758493"/>
                  <a:pt x="1030265" y="756636"/>
                  <a:pt x="1026560" y="753245"/>
                </a:cubicBezTo>
                <a:lnTo>
                  <a:pt x="1014845" y="742526"/>
                </a:lnTo>
                <a:lnTo>
                  <a:pt x="1029294" y="726736"/>
                </a:lnTo>
                <a:close/>
                <a:moveTo>
                  <a:pt x="1398064" y="1052244"/>
                </a:moveTo>
                <a:lnTo>
                  <a:pt x="1286822" y="1332062"/>
                </a:lnTo>
                <a:cubicBezTo>
                  <a:pt x="1284165" y="1338053"/>
                  <a:pt x="1283270" y="1342807"/>
                  <a:pt x="1284137" y="1346324"/>
                </a:cubicBezTo>
                <a:cubicBezTo>
                  <a:pt x="1284298" y="1349951"/>
                  <a:pt x="1285435" y="1352731"/>
                  <a:pt x="1287549" y="1354666"/>
                </a:cubicBezTo>
                <a:lnTo>
                  <a:pt x="1295372" y="1361823"/>
                </a:lnTo>
                <a:lnTo>
                  <a:pt x="1280924" y="1377614"/>
                </a:lnTo>
                <a:lnTo>
                  <a:pt x="1214899" y="1317202"/>
                </a:lnTo>
                <a:lnTo>
                  <a:pt x="1229347" y="1301412"/>
                </a:lnTo>
                <a:lnTo>
                  <a:pt x="1238468" y="1309756"/>
                </a:lnTo>
                <a:cubicBezTo>
                  <a:pt x="1241378" y="1312419"/>
                  <a:pt x="1244010" y="1312973"/>
                  <a:pt x="1246363" y="1311420"/>
                </a:cubicBezTo>
                <a:cubicBezTo>
                  <a:pt x="1250865" y="1309891"/>
                  <a:pt x="1254267" y="1306309"/>
                  <a:pt x="1256572" y="1300677"/>
                </a:cubicBezTo>
                <a:lnTo>
                  <a:pt x="1284025" y="1228551"/>
                </a:lnTo>
                <a:lnTo>
                  <a:pt x="1193809" y="1146004"/>
                </a:lnTo>
                <a:lnTo>
                  <a:pt x="1125451" y="1178508"/>
                </a:lnTo>
                <a:cubicBezTo>
                  <a:pt x="1118582" y="1181302"/>
                  <a:pt x="1115043" y="1185060"/>
                  <a:pt x="1114831" y="1189784"/>
                </a:cubicBezTo>
                <a:cubicBezTo>
                  <a:pt x="1115042" y="1194541"/>
                  <a:pt x="1117495" y="1199067"/>
                  <a:pt x="1122189" y="1203362"/>
                </a:cubicBezTo>
                <a:lnTo>
                  <a:pt x="1130012" y="1210520"/>
                </a:lnTo>
                <a:lnTo>
                  <a:pt x="1115564" y="1226311"/>
                </a:lnTo>
                <a:lnTo>
                  <a:pt x="1058577" y="1174169"/>
                </a:lnTo>
                <a:lnTo>
                  <a:pt x="1073026" y="1158378"/>
                </a:lnTo>
                <a:lnTo>
                  <a:pt x="1079552" y="1164350"/>
                </a:lnTo>
                <a:cubicBezTo>
                  <a:pt x="1081624" y="1166246"/>
                  <a:pt x="1084592" y="1167108"/>
                  <a:pt x="1088456" y="1166937"/>
                </a:cubicBezTo>
                <a:cubicBezTo>
                  <a:pt x="1092857" y="1168190"/>
                  <a:pt x="1097936" y="1167214"/>
                  <a:pt x="1103692" y="1164009"/>
                </a:cubicBezTo>
                <a:lnTo>
                  <a:pt x="1364890" y="1037737"/>
                </a:lnTo>
                <a:close/>
                <a:moveTo>
                  <a:pt x="1768198" y="1402827"/>
                </a:moveTo>
                <a:lnTo>
                  <a:pt x="1753750" y="1418618"/>
                </a:lnTo>
                <a:lnTo>
                  <a:pt x="1743353" y="1409105"/>
                </a:lnTo>
                <a:cubicBezTo>
                  <a:pt x="1740320" y="1406330"/>
                  <a:pt x="1737781" y="1404447"/>
                  <a:pt x="1735735" y="1403458"/>
                </a:cubicBezTo>
                <a:cubicBezTo>
                  <a:pt x="1734815" y="1403499"/>
                  <a:pt x="1733288" y="1404686"/>
                  <a:pt x="1731153" y="1407020"/>
                </a:cubicBezTo>
                <a:lnTo>
                  <a:pt x="1541949" y="1613802"/>
                </a:lnTo>
                <a:lnTo>
                  <a:pt x="1528114" y="1601143"/>
                </a:lnTo>
                <a:lnTo>
                  <a:pt x="1569771" y="1287663"/>
                </a:lnTo>
                <a:lnTo>
                  <a:pt x="1414840" y="1456989"/>
                </a:lnTo>
                <a:cubicBezTo>
                  <a:pt x="1412102" y="1459981"/>
                  <a:pt x="1410780" y="1462542"/>
                  <a:pt x="1410875" y="1464671"/>
                </a:cubicBezTo>
                <a:cubicBezTo>
                  <a:pt x="1411484" y="1467119"/>
                  <a:pt x="1413017" y="1469468"/>
                  <a:pt x="1415473" y="1471715"/>
                </a:cubicBezTo>
                <a:lnTo>
                  <a:pt x="1425891" y="1481248"/>
                </a:lnTo>
                <a:lnTo>
                  <a:pt x="1411443" y="1497038"/>
                </a:lnTo>
                <a:lnTo>
                  <a:pt x="1359603" y="1449605"/>
                </a:lnTo>
                <a:lnTo>
                  <a:pt x="1374051" y="1433814"/>
                </a:lnTo>
                <a:lnTo>
                  <a:pt x="1384469" y="1443346"/>
                </a:lnTo>
                <a:cubicBezTo>
                  <a:pt x="1387406" y="1446034"/>
                  <a:pt x="1390018" y="1447326"/>
                  <a:pt x="1392304" y="1447225"/>
                </a:cubicBezTo>
                <a:cubicBezTo>
                  <a:pt x="1394197" y="1447141"/>
                  <a:pt x="1396493" y="1445624"/>
                  <a:pt x="1399193" y="1442673"/>
                </a:cubicBezTo>
                <a:lnTo>
                  <a:pt x="1568222" y="1257940"/>
                </a:lnTo>
                <a:cubicBezTo>
                  <a:pt x="1570319" y="1255647"/>
                  <a:pt x="1571339" y="1253844"/>
                  <a:pt x="1571281" y="1252530"/>
                </a:cubicBezTo>
                <a:cubicBezTo>
                  <a:pt x="1570856" y="1251561"/>
                  <a:pt x="1568784" y="1249375"/>
                  <a:pt x="1565064" y="1245972"/>
                </a:cubicBezTo>
                <a:lnTo>
                  <a:pt x="1553370" y="1235273"/>
                </a:lnTo>
                <a:lnTo>
                  <a:pt x="1567819" y="1219482"/>
                </a:lnTo>
                <a:lnTo>
                  <a:pt x="1610353" y="1258400"/>
                </a:lnTo>
                <a:lnTo>
                  <a:pt x="1571566" y="1549975"/>
                </a:lnTo>
                <a:lnTo>
                  <a:pt x="1715486" y="1392685"/>
                </a:lnTo>
                <a:cubicBezTo>
                  <a:pt x="1717583" y="1390392"/>
                  <a:pt x="1718610" y="1388609"/>
                  <a:pt x="1718566" y="1387333"/>
                </a:cubicBezTo>
                <a:cubicBezTo>
                  <a:pt x="1718126" y="1386326"/>
                  <a:pt x="1716054" y="1384126"/>
                  <a:pt x="1712348" y="1380736"/>
                </a:cubicBezTo>
                <a:lnTo>
                  <a:pt x="1701931" y="1371204"/>
                </a:lnTo>
                <a:lnTo>
                  <a:pt x="1716379" y="1355413"/>
                </a:lnTo>
                <a:close/>
                <a:moveTo>
                  <a:pt x="992320" y="541673"/>
                </a:moveTo>
                <a:lnTo>
                  <a:pt x="928384" y="629021"/>
                </a:lnTo>
                <a:lnTo>
                  <a:pt x="906868" y="618916"/>
                </a:lnTo>
                <a:cubicBezTo>
                  <a:pt x="918812" y="583043"/>
                  <a:pt x="923331" y="555911"/>
                  <a:pt x="920425" y="537517"/>
                </a:cubicBezTo>
                <a:cubicBezTo>
                  <a:pt x="917682" y="521592"/>
                  <a:pt x="908340" y="506337"/>
                  <a:pt x="892401" y="491753"/>
                </a:cubicBezTo>
                <a:cubicBezTo>
                  <a:pt x="872380" y="473434"/>
                  <a:pt x="854147" y="466115"/>
                  <a:pt x="837702" y="469795"/>
                </a:cubicBezTo>
                <a:cubicBezTo>
                  <a:pt x="820040" y="474546"/>
                  <a:pt x="805349" y="483328"/>
                  <a:pt x="793627" y="496137"/>
                </a:cubicBezTo>
                <a:cubicBezTo>
                  <a:pt x="782626" y="508161"/>
                  <a:pt x="777365" y="519771"/>
                  <a:pt x="777845" y="530968"/>
                </a:cubicBezTo>
                <a:cubicBezTo>
                  <a:pt x="778545" y="546335"/>
                  <a:pt x="788540" y="576326"/>
                  <a:pt x="807832" y="620942"/>
                </a:cubicBezTo>
                <a:cubicBezTo>
                  <a:pt x="825299" y="658475"/>
                  <a:pt x="833455" y="689540"/>
                  <a:pt x="832299" y="714136"/>
                </a:cubicBezTo>
                <a:cubicBezTo>
                  <a:pt x="831186" y="742434"/>
                  <a:pt x="821486" y="766575"/>
                  <a:pt x="803201" y="786559"/>
                </a:cubicBezTo>
                <a:cubicBezTo>
                  <a:pt x="784163" y="807366"/>
                  <a:pt x="758391" y="819659"/>
                  <a:pt x="725885" y="823437"/>
                </a:cubicBezTo>
                <a:cubicBezTo>
                  <a:pt x="695255" y="827149"/>
                  <a:pt x="665364" y="815668"/>
                  <a:pt x="636212" y="788995"/>
                </a:cubicBezTo>
                <a:cubicBezTo>
                  <a:pt x="625122" y="778847"/>
                  <a:pt x="615739" y="765824"/>
                  <a:pt x="608064" y="749925"/>
                </a:cubicBezTo>
                <a:cubicBezTo>
                  <a:pt x="603564" y="739924"/>
                  <a:pt x="598249" y="732119"/>
                  <a:pt x="592118" y="726509"/>
                </a:cubicBezTo>
                <a:cubicBezTo>
                  <a:pt x="589776" y="724366"/>
                  <a:pt x="586501" y="722967"/>
                  <a:pt x="582293" y="722311"/>
                </a:cubicBezTo>
                <a:cubicBezTo>
                  <a:pt x="577008" y="721509"/>
                  <a:pt x="567860" y="718922"/>
                  <a:pt x="554850" y="714548"/>
                </a:cubicBezTo>
                <a:lnTo>
                  <a:pt x="623509" y="609030"/>
                </a:lnTo>
                <a:lnTo>
                  <a:pt x="649123" y="620060"/>
                </a:lnTo>
                <a:cubicBezTo>
                  <a:pt x="629267" y="659250"/>
                  <a:pt x="621335" y="689397"/>
                  <a:pt x="625327" y="710498"/>
                </a:cubicBezTo>
                <a:cubicBezTo>
                  <a:pt x="629555" y="734539"/>
                  <a:pt x="640114" y="754287"/>
                  <a:pt x="657005" y="769742"/>
                </a:cubicBezTo>
                <a:cubicBezTo>
                  <a:pt x="674518" y="785766"/>
                  <a:pt x="692350" y="792349"/>
                  <a:pt x="710499" y="789489"/>
                </a:cubicBezTo>
                <a:cubicBezTo>
                  <a:pt x="730787" y="786534"/>
                  <a:pt x="750140" y="774992"/>
                  <a:pt x="768559" y="754862"/>
                </a:cubicBezTo>
                <a:cubicBezTo>
                  <a:pt x="777668" y="744907"/>
                  <a:pt x="781768" y="729880"/>
                  <a:pt x="780858" y="709783"/>
                </a:cubicBezTo>
                <a:cubicBezTo>
                  <a:pt x="780016" y="690823"/>
                  <a:pt x="773028" y="666089"/>
                  <a:pt x="759893" y="635579"/>
                </a:cubicBezTo>
                <a:cubicBezTo>
                  <a:pt x="741225" y="592744"/>
                  <a:pt x="730850" y="560540"/>
                  <a:pt x="728769" y="538967"/>
                </a:cubicBezTo>
                <a:cubicBezTo>
                  <a:pt x="726521" y="516032"/>
                  <a:pt x="736115" y="492853"/>
                  <a:pt x="757547" y="469429"/>
                </a:cubicBezTo>
                <a:cubicBezTo>
                  <a:pt x="774928" y="450433"/>
                  <a:pt x="798207" y="439709"/>
                  <a:pt x="827382" y="437255"/>
                </a:cubicBezTo>
                <a:cubicBezTo>
                  <a:pt x="856243" y="434814"/>
                  <a:pt x="885414" y="447082"/>
                  <a:pt x="914895" y="474058"/>
                </a:cubicBezTo>
                <a:cubicBezTo>
                  <a:pt x="927047" y="485176"/>
                  <a:pt x="937014" y="497726"/>
                  <a:pt x="944798" y="511706"/>
                </a:cubicBezTo>
                <a:cubicBezTo>
                  <a:pt x="950526" y="524848"/>
                  <a:pt x="955256" y="533127"/>
                  <a:pt x="958989" y="536543"/>
                </a:cubicBezTo>
                <a:cubicBezTo>
                  <a:pt x="960600" y="538016"/>
                  <a:pt x="963079" y="538688"/>
                  <a:pt x="966426" y="538557"/>
                </a:cubicBezTo>
                <a:cubicBezTo>
                  <a:pt x="970241" y="540265"/>
                  <a:pt x="978873" y="541305"/>
                  <a:pt x="992320" y="541673"/>
                </a:cubicBezTo>
                <a:close/>
                <a:moveTo>
                  <a:pt x="1008000" y="0"/>
                </a:moveTo>
                <a:cubicBezTo>
                  <a:pt x="668479" y="151493"/>
                  <a:pt x="464003" y="408953"/>
                  <a:pt x="464003" y="684957"/>
                </a:cubicBezTo>
                <a:cubicBezTo>
                  <a:pt x="464003" y="960961"/>
                  <a:pt x="668480" y="1218421"/>
                  <a:pt x="1008000" y="1369914"/>
                </a:cubicBezTo>
                <a:cubicBezTo>
                  <a:pt x="451297" y="1369914"/>
                  <a:pt x="0" y="1063248"/>
                  <a:pt x="0" y="684957"/>
                </a:cubicBezTo>
                <a:cubicBezTo>
                  <a:pt x="0" y="306666"/>
                  <a:pt x="451297" y="0"/>
                  <a:pt x="1008000" y="0"/>
                </a:cubicBezTo>
                <a:close/>
              </a:path>
            </a:pathLst>
          </a:custGeom>
          <a:effectLst>
            <a:reflection blurRad="6350" stA="50000" endA="300" endPos="55500" dist="101600" dir="5400000" sy="-100000" algn="bl" rotWithShape="0"/>
          </a:effectLst>
          <a:scene3d>
            <a:camera prst="isometricOffAxis2Left"/>
            <a:lightRig rig="threePt" dir="t"/>
          </a:scene3d>
          <a:sp3d>
            <a:bevelT/>
          </a:sp3d>
        </p:spPr>
      </p:pic>
      <p:sp>
        <p:nvSpPr>
          <p:cNvPr id="10" name="正方形/長方形 9" descr="水色の枠線の長方形。会社名とロゴマークを囲む飾り枠。" title="枠"/>
          <p:cNvSpPr/>
          <p:nvPr/>
        </p:nvSpPr>
        <p:spPr>
          <a:xfrm>
            <a:off x="1847528" y="1052736"/>
            <a:ext cx="8136000" cy="4896000"/>
          </a:xfrm>
          <a:prstGeom prst="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48073077"/>
      </p:ext>
    </p:extLst>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p:transition spd="slow" advClick="0">
        <p:fade/>
      </p:transition>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視差">
  <a:themeElements>
    <a:clrScheme name="視差">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視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視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TM02900720[[fn=インテグラル]]</Template>
  <TotalTime>2702</TotalTime>
  <Words>285</Words>
  <Application>Microsoft Office PowerPoint</Application>
  <PresentationFormat>ワイド画面</PresentationFormat>
  <Paragraphs>75</Paragraphs>
  <Slides>8</Slides>
  <Notes>8</Notes>
  <HiddenSlides>0</HiddenSlides>
  <MMClips>0</MMClips>
  <ScaleCrop>false</ScaleCrop>
  <HeadingPairs>
    <vt:vector size="6" baseType="variant">
      <vt:variant>
        <vt:lpstr>使用されているフォント</vt:lpstr>
      </vt:variant>
      <vt:variant>
        <vt:i4>13</vt:i4>
      </vt:variant>
      <vt:variant>
        <vt:lpstr>テーマ</vt:lpstr>
      </vt:variant>
      <vt:variant>
        <vt:i4>2</vt:i4>
      </vt:variant>
      <vt:variant>
        <vt:lpstr>スライド タイトル</vt:lpstr>
      </vt:variant>
      <vt:variant>
        <vt:i4>8</vt:i4>
      </vt:variant>
    </vt:vector>
  </HeadingPairs>
  <TitlesOfParts>
    <vt:vector size="23" baseType="lpstr">
      <vt:lpstr>Arial Unicode MS</vt:lpstr>
      <vt:lpstr>AR丸ゴシック体M</vt:lpstr>
      <vt:lpstr>HGS創英ﾌﾟﾚｾﾞﾝｽEB</vt:lpstr>
      <vt:lpstr>HGｺﾞｼｯｸM</vt:lpstr>
      <vt:lpstr>HG創英ﾌﾟﾚｾﾞﾝｽEB</vt:lpstr>
      <vt:lpstr>ＭＳ Ｐゴシック</vt:lpstr>
      <vt:lpstr>ＭＳ Ｐ明朝</vt:lpstr>
      <vt:lpstr>メイリオ</vt:lpstr>
      <vt:lpstr>Arial</vt:lpstr>
      <vt:lpstr>Calibri</vt:lpstr>
      <vt:lpstr>Calibri Light</vt:lpstr>
      <vt:lpstr>Corbel</vt:lpstr>
      <vt:lpstr>Wingdings 2</vt:lpstr>
      <vt:lpstr>HDOfficeLightV0</vt:lpstr>
      <vt:lpstr>視差</vt:lpstr>
      <vt:lpstr>第１７期事業計画書</vt:lpstr>
      <vt:lpstr>第１７期事業目標</vt:lpstr>
      <vt:lpstr>売上目標達成のために</vt:lpstr>
      <vt:lpstr>利益目標達成のために</vt:lpstr>
      <vt:lpstr>販売体制強化</vt:lpstr>
      <vt:lpstr>新商品開発</vt:lpstr>
      <vt:lpstr>インドネシア工場新設　　</vt:lpstr>
      <vt:lpstr>PowerPoint プレゼンテーション</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第17期事業計画書</dc:title>
  <dc:creator>Officeキー操作マニュアル制作チーム</dc:creator>
  <cp:lastModifiedBy>naka gawa</cp:lastModifiedBy>
  <cp:revision>167</cp:revision>
  <dcterms:created xsi:type="dcterms:W3CDTF">2011-12-02T23:18:28Z</dcterms:created>
  <dcterms:modified xsi:type="dcterms:W3CDTF">2016-03-08T09:34:58Z</dcterms:modified>
</cp:coreProperties>
</file>